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415" r:id="rId3"/>
    <p:sldId id="257" r:id="rId4"/>
    <p:sldId id="258" r:id="rId5"/>
    <p:sldId id="287" r:id="rId6"/>
    <p:sldId id="343" r:id="rId7"/>
    <p:sldId id="358" r:id="rId8"/>
    <p:sldId id="344" r:id="rId9"/>
    <p:sldId id="359" r:id="rId10"/>
    <p:sldId id="345" r:id="rId11"/>
    <p:sldId id="356" r:id="rId12"/>
    <p:sldId id="426" r:id="rId13"/>
    <p:sldId id="346" r:id="rId14"/>
    <p:sldId id="360" r:id="rId15"/>
    <p:sldId id="427" r:id="rId16"/>
    <p:sldId id="347" r:id="rId17"/>
    <p:sldId id="361" r:id="rId18"/>
    <p:sldId id="428" r:id="rId19"/>
    <p:sldId id="348" r:id="rId20"/>
    <p:sldId id="362" r:id="rId21"/>
    <p:sldId id="377" r:id="rId22"/>
    <p:sldId id="349" r:id="rId23"/>
    <p:sldId id="363" r:id="rId24"/>
    <p:sldId id="350" r:id="rId25"/>
    <p:sldId id="351" r:id="rId26"/>
    <p:sldId id="352" r:id="rId27"/>
    <p:sldId id="364" r:id="rId28"/>
    <p:sldId id="429" r:id="rId29"/>
    <p:sldId id="365" r:id="rId30"/>
    <p:sldId id="366" r:id="rId31"/>
    <p:sldId id="354" r:id="rId32"/>
    <p:sldId id="383" r:id="rId33"/>
    <p:sldId id="390" r:id="rId34"/>
    <p:sldId id="368" r:id="rId35"/>
    <p:sldId id="414" r:id="rId36"/>
    <p:sldId id="431" r:id="rId37"/>
    <p:sldId id="430" r:id="rId38"/>
    <p:sldId id="367" r:id="rId39"/>
    <p:sldId id="432" r:id="rId40"/>
    <p:sldId id="433" r:id="rId41"/>
    <p:sldId id="434" r:id="rId42"/>
    <p:sldId id="435" r:id="rId43"/>
    <p:sldId id="369" r:id="rId44"/>
    <p:sldId id="438" r:id="rId45"/>
    <p:sldId id="373" r:id="rId46"/>
    <p:sldId id="375" r:id="rId47"/>
    <p:sldId id="384" r:id="rId48"/>
    <p:sldId id="386" r:id="rId49"/>
    <p:sldId id="387" r:id="rId50"/>
    <p:sldId id="423" r:id="rId51"/>
    <p:sldId id="416" r:id="rId52"/>
    <p:sldId id="425" r:id="rId53"/>
    <p:sldId id="420" r:id="rId54"/>
    <p:sldId id="421" r:id="rId55"/>
    <p:sldId id="422" r:id="rId56"/>
    <p:sldId id="436" r:id="rId57"/>
    <p:sldId id="413" r:id="rId58"/>
    <p:sldId id="391" r:id="rId59"/>
    <p:sldId id="399" r:id="rId60"/>
    <p:sldId id="398" r:id="rId61"/>
    <p:sldId id="397" r:id="rId62"/>
    <p:sldId id="396" r:id="rId63"/>
    <p:sldId id="437" r:id="rId64"/>
    <p:sldId id="395" r:id="rId65"/>
    <p:sldId id="393" r:id="rId66"/>
    <p:sldId id="392" r:id="rId67"/>
    <p:sldId id="401" r:id="rId68"/>
    <p:sldId id="402" r:id="rId69"/>
    <p:sldId id="403" r:id="rId70"/>
    <p:sldId id="404" r:id="rId71"/>
    <p:sldId id="405" r:id="rId72"/>
    <p:sldId id="406" r:id="rId73"/>
    <p:sldId id="409" r:id="rId74"/>
    <p:sldId id="410" r:id="rId75"/>
    <p:sldId id="411" r:id="rId76"/>
    <p:sldId id="412" r:id="rId77"/>
    <p:sldId id="273" r:id="rId78"/>
  </p:sldIdLst>
  <p:sldSz cx="9144000" cy="5143500" type="screen16x9"/>
  <p:notesSz cx="6858000" cy="9144000"/>
  <p:defaultTextStyle>
    <a:defPPr>
      <a:defRPr lang="zh-CN"/>
    </a:defPPr>
    <a:lvl1pPr marL="0" algn="l" defTabSz="787686" rtl="0" eaLnBrk="1" latinLnBrk="0" hangingPunct="1">
      <a:defRPr sz="1500" kern="1200">
        <a:solidFill>
          <a:schemeClr val="tx1"/>
        </a:solidFill>
        <a:latin typeface="+mn-lt"/>
        <a:ea typeface="+mn-ea"/>
        <a:cs typeface="+mn-cs"/>
      </a:defRPr>
    </a:lvl1pPr>
    <a:lvl2pPr marL="393843" algn="l" defTabSz="787686" rtl="0" eaLnBrk="1" latinLnBrk="0" hangingPunct="1">
      <a:defRPr sz="1500" kern="1200">
        <a:solidFill>
          <a:schemeClr val="tx1"/>
        </a:solidFill>
        <a:latin typeface="+mn-lt"/>
        <a:ea typeface="+mn-ea"/>
        <a:cs typeface="+mn-cs"/>
      </a:defRPr>
    </a:lvl2pPr>
    <a:lvl3pPr marL="787686" algn="l" defTabSz="787686" rtl="0" eaLnBrk="1" latinLnBrk="0" hangingPunct="1">
      <a:defRPr sz="1500" kern="1200">
        <a:solidFill>
          <a:schemeClr val="tx1"/>
        </a:solidFill>
        <a:latin typeface="+mn-lt"/>
        <a:ea typeface="+mn-ea"/>
        <a:cs typeface="+mn-cs"/>
      </a:defRPr>
    </a:lvl3pPr>
    <a:lvl4pPr marL="1181529" algn="l" defTabSz="787686" rtl="0" eaLnBrk="1" latinLnBrk="0" hangingPunct="1">
      <a:defRPr sz="1500" kern="1200">
        <a:solidFill>
          <a:schemeClr val="tx1"/>
        </a:solidFill>
        <a:latin typeface="+mn-lt"/>
        <a:ea typeface="+mn-ea"/>
        <a:cs typeface="+mn-cs"/>
      </a:defRPr>
    </a:lvl4pPr>
    <a:lvl5pPr marL="1575372" algn="l" defTabSz="787686" rtl="0" eaLnBrk="1" latinLnBrk="0" hangingPunct="1">
      <a:defRPr sz="1500" kern="1200">
        <a:solidFill>
          <a:schemeClr val="tx1"/>
        </a:solidFill>
        <a:latin typeface="+mn-lt"/>
        <a:ea typeface="+mn-ea"/>
        <a:cs typeface="+mn-cs"/>
      </a:defRPr>
    </a:lvl5pPr>
    <a:lvl6pPr marL="1969215" algn="l" defTabSz="787686" rtl="0" eaLnBrk="1" latinLnBrk="0" hangingPunct="1">
      <a:defRPr sz="1500" kern="1200">
        <a:solidFill>
          <a:schemeClr val="tx1"/>
        </a:solidFill>
        <a:latin typeface="+mn-lt"/>
        <a:ea typeface="+mn-ea"/>
        <a:cs typeface="+mn-cs"/>
      </a:defRPr>
    </a:lvl6pPr>
    <a:lvl7pPr marL="2363058" algn="l" defTabSz="787686" rtl="0" eaLnBrk="1" latinLnBrk="0" hangingPunct="1">
      <a:defRPr sz="1500" kern="1200">
        <a:solidFill>
          <a:schemeClr val="tx1"/>
        </a:solidFill>
        <a:latin typeface="+mn-lt"/>
        <a:ea typeface="+mn-ea"/>
        <a:cs typeface="+mn-cs"/>
      </a:defRPr>
    </a:lvl7pPr>
    <a:lvl8pPr marL="2756901" algn="l" defTabSz="787686" rtl="0" eaLnBrk="1" latinLnBrk="0" hangingPunct="1">
      <a:defRPr sz="1500" kern="1200">
        <a:solidFill>
          <a:schemeClr val="tx1"/>
        </a:solidFill>
        <a:latin typeface="+mn-lt"/>
        <a:ea typeface="+mn-ea"/>
        <a:cs typeface="+mn-cs"/>
      </a:defRPr>
    </a:lvl8pPr>
    <a:lvl9pPr marL="3150744" algn="l" defTabSz="787686"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420" autoAdjust="0"/>
  </p:normalViewPr>
  <p:slideViewPr>
    <p:cSldViewPr>
      <p:cViewPr>
        <p:scale>
          <a:sx n="100" d="100"/>
          <a:sy n="100" d="100"/>
        </p:scale>
        <p:origin x="-702" y="-3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57407B-24BB-4EF1-BCC0-D7E10299150C}" type="datetimeFigureOut">
              <a:rPr lang="zh-CN" altLang="en-US" smtClean="0"/>
              <a:pPr/>
              <a:t>2018-1-5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242A0-1F92-41D4-BA35-AB94B9518B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36514" rtl="0" eaLnBrk="1" latinLnBrk="0" hangingPunct="1">
      <a:defRPr sz="800" kern="1200">
        <a:solidFill>
          <a:schemeClr val="tx1"/>
        </a:solidFill>
        <a:latin typeface="+mn-lt"/>
        <a:ea typeface="+mn-ea"/>
        <a:cs typeface="+mn-cs"/>
      </a:defRPr>
    </a:lvl1pPr>
    <a:lvl2pPr marL="318257" algn="l" defTabSz="636514" rtl="0" eaLnBrk="1" latinLnBrk="0" hangingPunct="1">
      <a:defRPr sz="800" kern="1200">
        <a:solidFill>
          <a:schemeClr val="tx1"/>
        </a:solidFill>
        <a:latin typeface="+mn-lt"/>
        <a:ea typeface="+mn-ea"/>
        <a:cs typeface="+mn-cs"/>
      </a:defRPr>
    </a:lvl2pPr>
    <a:lvl3pPr marL="636514" algn="l" defTabSz="636514" rtl="0" eaLnBrk="1" latinLnBrk="0" hangingPunct="1">
      <a:defRPr sz="800" kern="1200">
        <a:solidFill>
          <a:schemeClr val="tx1"/>
        </a:solidFill>
        <a:latin typeface="+mn-lt"/>
        <a:ea typeface="+mn-ea"/>
        <a:cs typeface="+mn-cs"/>
      </a:defRPr>
    </a:lvl3pPr>
    <a:lvl4pPr marL="954771" algn="l" defTabSz="636514" rtl="0" eaLnBrk="1" latinLnBrk="0" hangingPunct="1">
      <a:defRPr sz="800" kern="1200">
        <a:solidFill>
          <a:schemeClr val="tx1"/>
        </a:solidFill>
        <a:latin typeface="+mn-lt"/>
        <a:ea typeface="+mn-ea"/>
        <a:cs typeface="+mn-cs"/>
      </a:defRPr>
    </a:lvl4pPr>
    <a:lvl5pPr marL="1273028" algn="l" defTabSz="636514" rtl="0" eaLnBrk="1" latinLnBrk="0" hangingPunct="1">
      <a:defRPr sz="800" kern="1200">
        <a:solidFill>
          <a:schemeClr val="tx1"/>
        </a:solidFill>
        <a:latin typeface="+mn-lt"/>
        <a:ea typeface="+mn-ea"/>
        <a:cs typeface="+mn-cs"/>
      </a:defRPr>
    </a:lvl5pPr>
    <a:lvl6pPr marL="1591285" algn="l" defTabSz="636514" rtl="0" eaLnBrk="1" latinLnBrk="0" hangingPunct="1">
      <a:defRPr sz="800" kern="1200">
        <a:solidFill>
          <a:schemeClr val="tx1"/>
        </a:solidFill>
        <a:latin typeface="+mn-lt"/>
        <a:ea typeface="+mn-ea"/>
        <a:cs typeface="+mn-cs"/>
      </a:defRPr>
    </a:lvl6pPr>
    <a:lvl7pPr marL="1909542" algn="l" defTabSz="636514" rtl="0" eaLnBrk="1" latinLnBrk="0" hangingPunct="1">
      <a:defRPr sz="800" kern="1200">
        <a:solidFill>
          <a:schemeClr val="tx1"/>
        </a:solidFill>
        <a:latin typeface="+mn-lt"/>
        <a:ea typeface="+mn-ea"/>
        <a:cs typeface="+mn-cs"/>
      </a:defRPr>
    </a:lvl7pPr>
    <a:lvl8pPr marL="2227798" algn="l" defTabSz="636514" rtl="0" eaLnBrk="1" latinLnBrk="0" hangingPunct="1">
      <a:defRPr sz="800" kern="1200">
        <a:solidFill>
          <a:schemeClr val="tx1"/>
        </a:solidFill>
        <a:latin typeface="+mn-lt"/>
        <a:ea typeface="+mn-ea"/>
        <a:cs typeface="+mn-cs"/>
      </a:defRPr>
    </a:lvl8pPr>
    <a:lvl9pPr marL="2546055" algn="l" defTabSz="636514"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9D242A0-1F92-41D4-BA35-AB94B9518B9F}" type="slidenum">
              <a:rPr lang="zh-CN" altLang="en-US" smtClean="0"/>
              <a:pPr/>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393843" indent="0" algn="ctr">
              <a:buNone/>
              <a:defRPr>
                <a:solidFill>
                  <a:schemeClr val="tx1">
                    <a:tint val="75000"/>
                  </a:schemeClr>
                </a:solidFill>
              </a:defRPr>
            </a:lvl2pPr>
            <a:lvl3pPr marL="787686" indent="0" algn="ctr">
              <a:buNone/>
              <a:defRPr>
                <a:solidFill>
                  <a:schemeClr val="tx1">
                    <a:tint val="75000"/>
                  </a:schemeClr>
                </a:solidFill>
              </a:defRPr>
            </a:lvl3pPr>
            <a:lvl4pPr marL="1181529" indent="0" algn="ctr">
              <a:buNone/>
              <a:defRPr>
                <a:solidFill>
                  <a:schemeClr val="tx1">
                    <a:tint val="75000"/>
                  </a:schemeClr>
                </a:solidFill>
              </a:defRPr>
            </a:lvl4pPr>
            <a:lvl5pPr marL="1575372" indent="0" algn="ctr">
              <a:buNone/>
              <a:defRPr>
                <a:solidFill>
                  <a:schemeClr val="tx1">
                    <a:tint val="75000"/>
                  </a:schemeClr>
                </a:solidFill>
              </a:defRPr>
            </a:lvl5pPr>
            <a:lvl6pPr marL="1969215" indent="0" algn="ctr">
              <a:buNone/>
              <a:defRPr>
                <a:solidFill>
                  <a:schemeClr val="tx1">
                    <a:tint val="75000"/>
                  </a:schemeClr>
                </a:solidFill>
              </a:defRPr>
            </a:lvl6pPr>
            <a:lvl7pPr marL="2363058" indent="0" algn="ctr">
              <a:buNone/>
              <a:defRPr>
                <a:solidFill>
                  <a:schemeClr val="tx1">
                    <a:tint val="75000"/>
                  </a:schemeClr>
                </a:solidFill>
              </a:defRPr>
            </a:lvl7pPr>
            <a:lvl8pPr marL="2756901" indent="0" algn="ctr">
              <a:buNone/>
              <a:defRPr>
                <a:solidFill>
                  <a:schemeClr val="tx1">
                    <a:tint val="75000"/>
                  </a:schemeClr>
                </a:solidFill>
              </a:defRPr>
            </a:lvl8pPr>
            <a:lvl9pPr marL="3150744"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8" name="灯片编号占位符 7"/>
          <p:cNvSpPr>
            <a:spLocks noGrp="1"/>
          </p:cNvSpPr>
          <p:nvPr>
            <p:ph type="sldNum" sz="quarter" idx="11"/>
          </p:nvPr>
        </p:nvSpPr>
        <p:spPr/>
        <p:txBody>
          <a:bodyPr/>
          <a:lstStyle/>
          <a:p>
            <a:fld id="{0C913308-F349-4B6D-A68A-DD1791B4A57B}" type="slidenum">
              <a:rPr lang="zh-CN" altLang="en-US" smtClean="0"/>
              <a:pPr/>
              <a:t>‹#›</a:t>
            </a:fld>
            <a:endParaRPr lang="zh-CN" altLang="en-US"/>
          </a:p>
        </p:txBody>
      </p:sp>
      <p:sp>
        <p:nvSpPr>
          <p:cNvPr id="9" name="页脚占位符 8"/>
          <p:cNvSpPr>
            <a:spLocks noGrp="1"/>
          </p:cNvSpPr>
          <p:nvPr>
            <p:ph type="ftr" sz="quarter" idx="12"/>
          </p:nvPr>
        </p:nvSpPr>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2"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700">
                <a:solidFill>
                  <a:schemeClr val="tx1">
                    <a:tint val="75000"/>
                  </a:schemeClr>
                </a:solidFill>
              </a:defRPr>
            </a:lvl1pPr>
            <a:lvl2pPr marL="393843" indent="0">
              <a:buNone/>
              <a:defRPr sz="1500">
                <a:solidFill>
                  <a:schemeClr val="tx1">
                    <a:tint val="75000"/>
                  </a:schemeClr>
                </a:solidFill>
              </a:defRPr>
            </a:lvl2pPr>
            <a:lvl3pPr marL="787686" indent="0">
              <a:buNone/>
              <a:defRPr sz="1400">
                <a:solidFill>
                  <a:schemeClr val="tx1">
                    <a:tint val="75000"/>
                  </a:schemeClr>
                </a:solidFill>
              </a:defRPr>
            </a:lvl3pPr>
            <a:lvl4pPr marL="1181529" indent="0">
              <a:buNone/>
              <a:defRPr sz="1200">
                <a:solidFill>
                  <a:schemeClr val="tx1">
                    <a:tint val="75000"/>
                  </a:schemeClr>
                </a:solidFill>
              </a:defRPr>
            </a:lvl4pPr>
            <a:lvl5pPr marL="1575372" indent="0">
              <a:buNone/>
              <a:defRPr sz="1200">
                <a:solidFill>
                  <a:schemeClr val="tx1">
                    <a:tint val="75000"/>
                  </a:schemeClr>
                </a:solidFill>
              </a:defRPr>
            </a:lvl5pPr>
            <a:lvl6pPr marL="1969215" indent="0">
              <a:buNone/>
              <a:defRPr sz="1200">
                <a:solidFill>
                  <a:schemeClr val="tx1">
                    <a:tint val="75000"/>
                  </a:schemeClr>
                </a:solidFill>
              </a:defRPr>
            </a:lvl6pPr>
            <a:lvl7pPr marL="2363058" indent="0">
              <a:buNone/>
              <a:defRPr sz="1200">
                <a:solidFill>
                  <a:schemeClr val="tx1">
                    <a:tint val="75000"/>
                  </a:schemeClr>
                </a:solidFill>
              </a:defRPr>
            </a:lvl7pPr>
            <a:lvl8pPr marL="2756901" indent="0">
              <a:buNone/>
              <a:defRPr sz="1200">
                <a:solidFill>
                  <a:schemeClr val="tx1">
                    <a:tint val="75000"/>
                  </a:schemeClr>
                </a:solidFill>
              </a:defRPr>
            </a:lvl8pPr>
            <a:lvl9pPr marL="3150744"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1"/>
          </a:xfrm>
        </p:spPr>
        <p:txBody>
          <a:bodyPr anchor="b"/>
          <a:lstStyle>
            <a:lvl1pPr marL="0" indent="0">
              <a:buNone/>
              <a:defRPr sz="2100" b="1"/>
            </a:lvl1pPr>
            <a:lvl2pPr marL="393843" indent="0">
              <a:buNone/>
              <a:defRPr sz="1700" b="1"/>
            </a:lvl2pPr>
            <a:lvl3pPr marL="787686" indent="0">
              <a:buNone/>
              <a:defRPr sz="1500" b="1"/>
            </a:lvl3pPr>
            <a:lvl4pPr marL="1181529" indent="0">
              <a:buNone/>
              <a:defRPr sz="1400" b="1"/>
            </a:lvl4pPr>
            <a:lvl5pPr marL="1575372" indent="0">
              <a:buNone/>
              <a:defRPr sz="1400" b="1"/>
            </a:lvl5pPr>
            <a:lvl6pPr marL="1969215" indent="0">
              <a:buNone/>
              <a:defRPr sz="1400" b="1"/>
            </a:lvl6pPr>
            <a:lvl7pPr marL="2363058" indent="0">
              <a:buNone/>
              <a:defRPr sz="1400" b="1"/>
            </a:lvl7pPr>
            <a:lvl8pPr marL="2756901" indent="0">
              <a:buNone/>
              <a:defRPr sz="1400" b="1"/>
            </a:lvl8pPr>
            <a:lvl9pPr marL="3150744" indent="0">
              <a:buNone/>
              <a:defRPr sz="14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151335"/>
            <a:ext cx="4041775" cy="479821"/>
          </a:xfrm>
        </p:spPr>
        <p:txBody>
          <a:bodyPr anchor="b"/>
          <a:lstStyle>
            <a:lvl1pPr marL="0" indent="0">
              <a:buNone/>
              <a:defRPr sz="2100" b="1"/>
            </a:lvl1pPr>
            <a:lvl2pPr marL="393843" indent="0">
              <a:buNone/>
              <a:defRPr sz="1700" b="1"/>
            </a:lvl2pPr>
            <a:lvl3pPr marL="787686" indent="0">
              <a:buNone/>
              <a:defRPr sz="1500" b="1"/>
            </a:lvl3pPr>
            <a:lvl4pPr marL="1181529" indent="0">
              <a:buNone/>
              <a:defRPr sz="1400" b="1"/>
            </a:lvl4pPr>
            <a:lvl5pPr marL="1575372" indent="0">
              <a:buNone/>
              <a:defRPr sz="1400" b="1"/>
            </a:lvl5pPr>
            <a:lvl6pPr marL="1969215" indent="0">
              <a:buNone/>
              <a:defRPr sz="1400" b="1"/>
            </a:lvl6pPr>
            <a:lvl7pPr marL="2363058" indent="0">
              <a:buNone/>
              <a:defRPr sz="1400" b="1"/>
            </a:lvl7pPr>
            <a:lvl8pPr marL="2756901" indent="0">
              <a:buNone/>
              <a:defRPr sz="1400" b="1"/>
            </a:lvl8pPr>
            <a:lvl9pPr marL="3150744" indent="0">
              <a:buNone/>
              <a:defRPr sz="14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1631156"/>
            <a:ext cx="4041775" cy="2963466"/>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1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4"/>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6"/>
            <a:ext cx="3008313" cy="3518297"/>
          </a:xfrm>
        </p:spPr>
        <p:txBody>
          <a:bodyPr/>
          <a:lstStyle>
            <a:lvl1pPr marL="0" indent="0">
              <a:buNone/>
              <a:defRPr sz="1200"/>
            </a:lvl1pPr>
            <a:lvl2pPr marL="393843" indent="0">
              <a:buNone/>
              <a:defRPr sz="1000"/>
            </a:lvl2pPr>
            <a:lvl3pPr marL="787686" indent="0">
              <a:buNone/>
              <a:defRPr sz="800"/>
            </a:lvl3pPr>
            <a:lvl4pPr marL="1181529" indent="0">
              <a:buNone/>
              <a:defRPr sz="800"/>
            </a:lvl4pPr>
            <a:lvl5pPr marL="1575372" indent="0">
              <a:buNone/>
              <a:defRPr sz="800"/>
            </a:lvl5pPr>
            <a:lvl6pPr marL="1969215" indent="0">
              <a:buNone/>
              <a:defRPr sz="800"/>
            </a:lvl6pPr>
            <a:lvl7pPr marL="2363058" indent="0">
              <a:buNone/>
              <a:defRPr sz="800"/>
            </a:lvl7pPr>
            <a:lvl8pPr marL="2756901" indent="0">
              <a:buNone/>
              <a:defRPr sz="800"/>
            </a:lvl8pPr>
            <a:lvl9pPr marL="3150744"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90" y="3600450"/>
            <a:ext cx="5486400" cy="425054"/>
          </a:xfrm>
        </p:spPr>
        <p:txBody>
          <a:bodyPr anchor="b"/>
          <a:lstStyle>
            <a:lvl1pPr algn="l">
              <a:defRPr sz="1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90" y="459582"/>
            <a:ext cx="5486400" cy="3086100"/>
          </a:xfrm>
        </p:spPr>
        <p:txBody>
          <a:bodyPr/>
          <a:lstStyle>
            <a:lvl1pPr marL="0" indent="0">
              <a:buNone/>
              <a:defRPr sz="2800"/>
            </a:lvl1pPr>
            <a:lvl2pPr marL="393843" indent="0">
              <a:buNone/>
              <a:defRPr sz="2400"/>
            </a:lvl2pPr>
            <a:lvl3pPr marL="787686" indent="0">
              <a:buNone/>
              <a:defRPr sz="2100"/>
            </a:lvl3pPr>
            <a:lvl4pPr marL="1181529" indent="0">
              <a:buNone/>
              <a:defRPr sz="1700"/>
            </a:lvl4pPr>
            <a:lvl5pPr marL="1575372" indent="0">
              <a:buNone/>
              <a:defRPr sz="1700"/>
            </a:lvl5pPr>
            <a:lvl6pPr marL="1969215" indent="0">
              <a:buNone/>
              <a:defRPr sz="1700"/>
            </a:lvl6pPr>
            <a:lvl7pPr marL="2363058" indent="0">
              <a:buNone/>
              <a:defRPr sz="1700"/>
            </a:lvl7pPr>
            <a:lvl8pPr marL="2756901" indent="0">
              <a:buNone/>
              <a:defRPr sz="1700"/>
            </a:lvl8pPr>
            <a:lvl9pPr marL="3150744" indent="0">
              <a:buNone/>
              <a:defRPr sz="1700"/>
            </a:lvl9pPr>
          </a:lstStyle>
          <a:p>
            <a:endParaRPr lang="zh-CN" altLang="en-US"/>
          </a:p>
        </p:txBody>
      </p:sp>
      <p:sp>
        <p:nvSpPr>
          <p:cNvPr id="4" name="文本占位符 3"/>
          <p:cNvSpPr>
            <a:spLocks noGrp="1"/>
          </p:cNvSpPr>
          <p:nvPr>
            <p:ph type="body" sz="half" idx="2"/>
          </p:nvPr>
        </p:nvSpPr>
        <p:spPr>
          <a:xfrm>
            <a:off x="1792290" y="4025504"/>
            <a:ext cx="5486400" cy="603646"/>
          </a:xfrm>
        </p:spPr>
        <p:txBody>
          <a:bodyPr/>
          <a:lstStyle>
            <a:lvl1pPr marL="0" indent="0">
              <a:buNone/>
              <a:defRPr sz="1200"/>
            </a:lvl1pPr>
            <a:lvl2pPr marL="393843" indent="0">
              <a:buNone/>
              <a:defRPr sz="1000"/>
            </a:lvl2pPr>
            <a:lvl3pPr marL="787686" indent="0">
              <a:buNone/>
              <a:defRPr sz="800"/>
            </a:lvl3pPr>
            <a:lvl4pPr marL="1181529" indent="0">
              <a:buNone/>
              <a:defRPr sz="800"/>
            </a:lvl4pPr>
            <a:lvl5pPr marL="1575372" indent="0">
              <a:buNone/>
              <a:defRPr sz="800"/>
            </a:lvl5pPr>
            <a:lvl6pPr marL="1969215" indent="0">
              <a:buNone/>
              <a:defRPr sz="800"/>
            </a:lvl6pPr>
            <a:lvl7pPr marL="2363058" indent="0">
              <a:buNone/>
              <a:defRPr sz="800"/>
            </a:lvl7pPr>
            <a:lvl8pPr marL="2756901" indent="0">
              <a:buNone/>
              <a:defRPr sz="800"/>
            </a:lvl8pPr>
            <a:lvl9pPr marL="3150744"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78769" tIns="39385" rIns="78769" bIns="39385"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78769" tIns="39385" rIns="78769" bIns="39385"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7263"/>
            <a:ext cx="2133600" cy="273844"/>
          </a:xfrm>
          <a:prstGeom prst="rect">
            <a:avLst/>
          </a:prstGeom>
        </p:spPr>
        <p:txBody>
          <a:bodyPr vert="horz" lIns="78769" tIns="39385" rIns="78769" bIns="39385" rtlCol="0" anchor="ctr"/>
          <a:lstStyle>
            <a:lvl1pPr algn="l">
              <a:defRPr sz="1000">
                <a:solidFill>
                  <a:schemeClr val="tx1">
                    <a:tint val="75000"/>
                  </a:schemeClr>
                </a:solidFill>
              </a:defRPr>
            </a:lvl1pPr>
          </a:lstStyle>
          <a:p>
            <a:fld id="{530820CF-B880-4189-942D-D702A7CBA730}" type="datetimeFigureOut">
              <a:rPr lang="zh-CN" altLang="en-US" smtClean="0"/>
              <a:pPr/>
              <a:t>2018-1-5</a:t>
            </a:fld>
            <a:endParaRPr lang="zh-CN" altLang="en-US"/>
          </a:p>
        </p:txBody>
      </p:sp>
      <p:sp>
        <p:nvSpPr>
          <p:cNvPr id="5" name="页脚占位符 4"/>
          <p:cNvSpPr>
            <a:spLocks noGrp="1"/>
          </p:cNvSpPr>
          <p:nvPr>
            <p:ph type="ftr" sz="quarter" idx="3"/>
          </p:nvPr>
        </p:nvSpPr>
        <p:spPr>
          <a:xfrm>
            <a:off x="3124202" y="4767263"/>
            <a:ext cx="2895600" cy="273844"/>
          </a:xfrm>
          <a:prstGeom prst="rect">
            <a:avLst/>
          </a:prstGeom>
        </p:spPr>
        <p:txBody>
          <a:bodyPr vert="horz" lIns="78769" tIns="39385" rIns="78769" bIns="39385" rtlCol="0" anchor="ctr"/>
          <a:lstStyle>
            <a:lvl1pPr algn="ctr">
              <a:defRPr sz="10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78769" tIns="39385" rIns="78769" bIns="39385" rtlCol="0" anchor="ctr"/>
          <a:lstStyle>
            <a:lvl1pPr algn="r">
              <a:defRPr sz="1000">
                <a:solidFill>
                  <a:schemeClr val="tx1">
                    <a:tint val="75000"/>
                  </a:schemeClr>
                </a:solidFill>
              </a:defRPr>
            </a:lvl1pPr>
          </a:lstStyle>
          <a:p>
            <a:fld id="{0C913308-F349-4B6D-A68A-DD1791B4A57B}" type="slidenum">
              <a:rPr lang="zh-CN" altLang="en-US" smtClean="0"/>
              <a:pPr/>
              <a:t>‹#›</a:t>
            </a:fld>
            <a:endParaRPr lang="zh-CN" altLang="en-US"/>
          </a:p>
        </p:txBody>
      </p:sp>
      <p:grpSp>
        <p:nvGrpSpPr>
          <p:cNvPr id="10" name="组合 9"/>
          <p:cNvGrpSpPr/>
          <p:nvPr userDrawn="1"/>
        </p:nvGrpSpPr>
        <p:grpSpPr>
          <a:xfrm>
            <a:off x="4393780" y="4844595"/>
            <a:ext cx="4657005" cy="307777"/>
            <a:chOff x="20471" y="242623"/>
            <a:chExt cx="9025218" cy="666546"/>
          </a:xfrm>
        </p:grpSpPr>
        <p:sp>
          <p:nvSpPr>
            <p:cNvPr id="11" name="Text Box 9"/>
            <p:cNvSpPr>
              <a:spLocks noChangeArrowheads="1"/>
            </p:cNvSpPr>
            <p:nvPr/>
          </p:nvSpPr>
          <p:spPr bwMode="auto">
            <a:xfrm>
              <a:off x="20471" y="242623"/>
              <a:ext cx="6573887" cy="666546"/>
            </a:xfrm>
            <a:prstGeom prst="rect">
              <a:avLst/>
            </a:prstGeom>
            <a:noFill/>
            <a:ln w="9525">
              <a:noFill/>
              <a:miter lim="800000"/>
              <a:headEnd/>
              <a:tailEnd/>
            </a:ln>
          </p:spPr>
          <p:txBody>
            <a:bodyPr wrap="square">
              <a:spAutoFit/>
            </a:bodyPr>
            <a:lstStyle/>
            <a:p>
              <a:pPr marL="0" algn="r" defTabSz="912813" rtl="0" eaLnBrk="1" fontAlgn="base" latinLnBrk="0" hangingPunct="1">
                <a:spcBef>
                  <a:spcPct val="0"/>
                </a:spcBef>
                <a:spcAft>
                  <a:spcPct val="0"/>
                </a:spcAft>
              </a:pPr>
              <a:r>
                <a:rPr lang="zh-CN" altLang="en-US" sz="1400" b="1" kern="1200" dirty="0" smtClean="0">
                  <a:solidFill>
                    <a:srgbClr val="FBE8AB"/>
                  </a:solidFill>
                  <a:latin typeface="+mn-ea"/>
                  <a:ea typeface="+mn-ea"/>
                  <a:cs typeface="+mn-cs"/>
                  <a:sym typeface="Arial" charset="0"/>
                </a:rPr>
                <a:t>财政部指定政府采购宣传媒体</a:t>
              </a:r>
              <a:endParaRPr lang="zh-CN" altLang="en-US" sz="1400" b="1" kern="1200" dirty="0">
                <a:solidFill>
                  <a:srgbClr val="FBE8AB"/>
                </a:solidFill>
                <a:latin typeface="+mn-ea"/>
                <a:ea typeface="+mn-ea"/>
                <a:cs typeface="+mn-cs"/>
                <a:sym typeface="Arial" charset="0"/>
              </a:endParaRPr>
            </a:p>
          </p:txBody>
        </p:sp>
        <p:pic>
          <p:nvPicPr>
            <p:cNvPr id="12" name="Picture 2" descr="F:\黎娴\ppt\lALOlooC7c0COs0OBA_3588_570.png"/>
            <p:cNvPicPr>
              <a:picLocks noChangeAspect="1" noChangeArrowheads="1"/>
            </p:cNvPicPr>
            <p:nvPr/>
          </p:nvPicPr>
          <p:blipFill>
            <a:blip r:embed="rId14" cstate="print"/>
            <a:srcRect r="622"/>
            <a:stretch>
              <a:fillRect/>
            </a:stretch>
          </p:blipFill>
          <p:spPr bwMode="auto">
            <a:xfrm>
              <a:off x="6595927" y="402242"/>
              <a:ext cx="2449762" cy="487713"/>
            </a:xfrm>
            <a:prstGeom prst="rect">
              <a:avLst/>
            </a:prstGeom>
            <a:noFill/>
          </p:spPr>
        </p:pic>
      </p:grpSp>
      <p:grpSp>
        <p:nvGrpSpPr>
          <p:cNvPr id="13" name="组合 12"/>
          <p:cNvGrpSpPr/>
          <p:nvPr userDrawn="1"/>
        </p:nvGrpSpPr>
        <p:grpSpPr>
          <a:xfrm>
            <a:off x="49379" y="49395"/>
            <a:ext cx="3074423" cy="307777"/>
            <a:chOff x="5349898" y="6337650"/>
            <a:chExt cx="5958195" cy="666546"/>
          </a:xfrm>
        </p:grpSpPr>
        <p:sp>
          <p:nvSpPr>
            <p:cNvPr id="14" name="TextBox 13"/>
            <p:cNvSpPr txBox="1">
              <a:spLocks noChangeArrowheads="1"/>
            </p:cNvSpPr>
            <p:nvPr/>
          </p:nvSpPr>
          <p:spPr bwMode="auto">
            <a:xfrm>
              <a:off x="6500154" y="6337650"/>
              <a:ext cx="4807939" cy="666546"/>
            </a:xfrm>
            <a:prstGeom prst="rect">
              <a:avLst/>
            </a:prstGeom>
            <a:noFill/>
            <a:ln w="9525">
              <a:noFill/>
              <a:miter lim="800000"/>
              <a:headEnd/>
              <a:tailEnd/>
            </a:ln>
          </p:spPr>
          <p:txBody>
            <a:bodyPr wrap="square">
              <a:spAutoFit/>
            </a:bodyPr>
            <a:lstStyle/>
            <a:p>
              <a:pPr algn="r" defTabSz="912813" rtl="0" eaLnBrk="1" fontAlgn="base" hangingPunct="1">
                <a:spcBef>
                  <a:spcPct val="0"/>
                </a:spcBef>
                <a:spcAft>
                  <a:spcPct val="0"/>
                </a:spcAft>
              </a:pPr>
              <a:r>
                <a:rPr lang="zh-CN" altLang="en-US" sz="1400" b="1" kern="1200" dirty="0">
                  <a:solidFill>
                    <a:srgbClr val="FBE8AB"/>
                  </a:solidFill>
                  <a:latin typeface="+mn-ea"/>
                  <a:ea typeface="+mn-ea"/>
                  <a:cs typeface="+mn-cs"/>
                  <a:sym typeface="Arial" pitchFamily="34" charset="0"/>
                </a:rPr>
                <a:t>采购</a:t>
              </a:r>
              <a:r>
                <a:rPr lang="zh-CN" altLang="en-US" sz="1300" b="1" kern="1200" baseline="0" dirty="0">
                  <a:solidFill>
                    <a:srgbClr val="FBE8AB"/>
                  </a:solidFill>
                  <a:latin typeface="+mn-ea"/>
                  <a:ea typeface="+mn-ea"/>
                  <a:cs typeface="+mn-cs"/>
                  <a:sym typeface="Arial" pitchFamily="34" charset="0"/>
                </a:rPr>
                <a:t>顾问</a:t>
              </a:r>
              <a:r>
                <a:rPr lang="en-US" altLang="zh-CN" sz="1400" b="1" kern="1200" dirty="0" smtClean="0">
                  <a:solidFill>
                    <a:srgbClr val="FBE8AB"/>
                  </a:solidFill>
                  <a:latin typeface="+mn-ea"/>
                  <a:ea typeface="+mn-ea"/>
                  <a:cs typeface="+mn-cs"/>
                  <a:sym typeface="Arial" pitchFamily="34" charset="0"/>
                </a:rPr>
                <a:t>+</a:t>
              </a:r>
              <a:r>
                <a:rPr lang="zh-CN" altLang="en-US" sz="1400" b="1" kern="1200" dirty="0" smtClean="0">
                  <a:solidFill>
                    <a:srgbClr val="FBE8AB"/>
                  </a:solidFill>
                  <a:latin typeface="+mn-ea"/>
                  <a:ea typeface="+mn-ea"/>
                  <a:cs typeface="+mn-cs"/>
                  <a:sym typeface="Arial" pitchFamily="34" charset="0"/>
                </a:rPr>
                <a:t>数据专家</a:t>
              </a:r>
              <a:endParaRPr lang="zh-CN" altLang="en-US" sz="1400" b="1" kern="1200" dirty="0">
                <a:solidFill>
                  <a:srgbClr val="FBE8AB"/>
                </a:solidFill>
                <a:latin typeface="+mn-ea"/>
                <a:ea typeface="+mn-ea"/>
                <a:cs typeface="+mn-cs"/>
                <a:sym typeface="Arial" pitchFamily="34" charset="0"/>
              </a:endParaRPr>
            </a:p>
          </p:txBody>
        </p:sp>
        <p:pic>
          <p:nvPicPr>
            <p:cNvPr id="15" name="Picture 3" descr="F:\黎娴\ppt\lALOlooC6c0COs0OBA_3588_570.png"/>
            <p:cNvPicPr>
              <a:picLocks noChangeAspect="1" noChangeArrowheads="1"/>
            </p:cNvPicPr>
            <p:nvPr/>
          </p:nvPicPr>
          <p:blipFill>
            <a:blip r:embed="rId15" cstate="print"/>
            <a:srcRect/>
            <a:stretch>
              <a:fillRect/>
            </a:stretch>
          </p:blipFill>
          <p:spPr bwMode="auto">
            <a:xfrm>
              <a:off x="5349898" y="6476190"/>
              <a:ext cx="2737203" cy="434678"/>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87686" rtl="0" eaLnBrk="1" latinLnBrk="0" hangingPunct="1">
        <a:spcBef>
          <a:spcPct val="0"/>
        </a:spcBef>
        <a:buNone/>
        <a:defRPr sz="3800" kern="1200">
          <a:solidFill>
            <a:schemeClr val="tx1"/>
          </a:solidFill>
          <a:latin typeface="+mj-lt"/>
          <a:ea typeface="+mj-ea"/>
          <a:cs typeface="+mj-cs"/>
        </a:defRPr>
      </a:lvl1pPr>
    </p:titleStyle>
    <p:bodyStyle>
      <a:lvl1pPr marL="295382" indent="-295382" algn="l" defTabSz="78768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39995" indent="-246152" algn="l" defTabSz="787686"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4608" indent="-196922" algn="l" defTabSz="787686"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78451" indent="-196922" algn="l" defTabSz="787686"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2294" indent="-196922" algn="l" defTabSz="787686"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66137" indent="-196922" algn="l" defTabSz="787686"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59979" indent="-196922" algn="l" defTabSz="787686"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53822" indent="-196922" algn="l" defTabSz="787686"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47665" indent="-196922" algn="l" defTabSz="787686"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zh-CN"/>
      </a:defPPr>
      <a:lvl1pPr marL="0" algn="l" defTabSz="787686" rtl="0" eaLnBrk="1" latinLnBrk="0" hangingPunct="1">
        <a:defRPr sz="1500" kern="1200">
          <a:solidFill>
            <a:schemeClr val="tx1"/>
          </a:solidFill>
          <a:latin typeface="+mn-lt"/>
          <a:ea typeface="+mn-ea"/>
          <a:cs typeface="+mn-cs"/>
        </a:defRPr>
      </a:lvl1pPr>
      <a:lvl2pPr marL="393843" algn="l" defTabSz="787686" rtl="0" eaLnBrk="1" latinLnBrk="0" hangingPunct="1">
        <a:defRPr sz="1500" kern="1200">
          <a:solidFill>
            <a:schemeClr val="tx1"/>
          </a:solidFill>
          <a:latin typeface="+mn-lt"/>
          <a:ea typeface="+mn-ea"/>
          <a:cs typeface="+mn-cs"/>
        </a:defRPr>
      </a:lvl2pPr>
      <a:lvl3pPr marL="787686" algn="l" defTabSz="787686" rtl="0" eaLnBrk="1" latinLnBrk="0" hangingPunct="1">
        <a:defRPr sz="1500" kern="1200">
          <a:solidFill>
            <a:schemeClr val="tx1"/>
          </a:solidFill>
          <a:latin typeface="+mn-lt"/>
          <a:ea typeface="+mn-ea"/>
          <a:cs typeface="+mn-cs"/>
        </a:defRPr>
      </a:lvl3pPr>
      <a:lvl4pPr marL="1181529" algn="l" defTabSz="787686" rtl="0" eaLnBrk="1" latinLnBrk="0" hangingPunct="1">
        <a:defRPr sz="1500" kern="1200">
          <a:solidFill>
            <a:schemeClr val="tx1"/>
          </a:solidFill>
          <a:latin typeface="+mn-lt"/>
          <a:ea typeface="+mn-ea"/>
          <a:cs typeface="+mn-cs"/>
        </a:defRPr>
      </a:lvl4pPr>
      <a:lvl5pPr marL="1575372" algn="l" defTabSz="787686" rtl="0" eaLnBrk="1" latinLnBrk="0" hangingPunct="1">
        <a:defRPr sz="1500" kern="1200">
          <a:solidFill>
            <a:schemeClr val="tx1"/>
          </a:solidFill>
          <a:latin typeface="+mn-lt"/>
          <a:ea typeface="+mn-ea"/>
          <a:cs typeface="+mn-cs"/>
        </a:defRPr>
      </a:lvl5pPr>
      <a:lvl6pPr marL="1969215" algn="l" defTabSz="787686" rtl="0" eaLnBrk="1" latinLnBrk="0" hangingPunct="1">
        <a:defRPr sz="1500" kern="1200">
          <a:solidFill>
            <a:schemeClr val="tx1"/>
          </a:solidFill>
          <a:latin typeface="+mn-lt"/>
          <a:ea typeface="+mn-ea"/>
          <a:cs typeface="+mn-cs"/>
        </a:defRPr>
      </a:lvl6pPr>
      <a:lvl7pPr marL="2363058" algn="l" defTabSz="787686" rtl="0" eaLnBrk="1" latinLnBrk="0" hangingPunct="1">
        <a:defRPr sz="1500" kern="1200">
          <a:solidFill>
            <a:schemeClr val="tx1"/>
          </a:solidFill>
          <a:latin typeface="+mn-lt"/>
          <a:ea typeface="+mn-ea"/>
          <a:cs typeface="+mn-cs"/>
        </a:defRPr>
      </a:lvl7pPr>
      <a:lvl8pPr marL="2756901" algn="l" defTabSz="787686" rtl="0" eaLnBrk="1" latinLnBrk="0" hangingPunct="1">
        <a:defRPr sz="1500" kern="1200">
          <a:solidFill>
            <a:schemeClr val="tx1"/>
          </a:solidFill>
          <a:latin typeface="+mn-lt"/>
          <a:ea typeface="+mn-ea"/>
          <a:cs typeface="+mn-cs"/>
        </a:defRPr>
      </a:lvl8pPr>
      <a:lvl9pPr marL="3150744" algn="l" defTabSz="78768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___1.xls"/></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等腰三角形 64">
            <a:extLst>
              <a:ext uri="{FF2B5EF4-FFF2-40B4-BE49-F238E27FC236}">
                <a16:creationId xmlns:a16="http://schemas.microsoft.com/office/drawing/2014/main" xmlns="" id="{2278BE00-ED48-4BFB-9D77-667B65FEA322}"/>
              </a:ext>
            </a:extLst>
          </p:cNvPr>
          <p:cNvSpPr/>
          <p:nvPr/>
        </p:nvSpPr>
        <p:spPr>
          <a:xfrm rot="13945919">
            <a:off x="7848721" y="3457471"/>
            <a:ext cx="306143" cy="25119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66" name="等腰三角形 65">
            <a:extLst>
              <a:ext uri="{FF2B5EF4-FFF2-40B4-BE49-F238E27FC236}">
                <a16:creationId xmlns:a16="http://schemas.microsoft.com/office/drawing/2014/main" xmlns="" id="{427C5F76-0B76-42C4-BF1A-53341990310B}"/>
              </a:ext>
            </a:extLst>
          </p:cNvPr>
          <p:cNvSpPr/>
          <p:nvPr/>
        </p:nvSpPr>
        <p:spPr>
          <a:xfrm rot="8598772">
            <a:off x="7764223" y="4181909"/>
            <a:ext cx="200025" cy="230188"/>
          </a:xfrm>
          <a:prstGeom prst="triangle">
            <a:avLst/>
          </a:prstGeom>
          <a:solidFill>
            <a:schemeClr val="accent3">
              <a:lumMod val="75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68" name="等腰三角形 67">
            <a:extLst>
              <a:ext uri="{FF2B5EF4-FFF2-40B4-BE49-F238E27FC236}">
                <a16:creationId xmlns:a16="http://schemas.microsoft.com/office/drawing/2014/main" xmlns="" id="{4C95BD0A-1DE6-4D5F-AAB7-3686718F3410}"/>
              </a:ext>
            </a:extLst>
          </p:cNvPr>
          <p:cNvSpPr/>
          <p:nvPr/>
        </p:nvSpPr>
        <p:spPr>
          <a:xfrm rot="8598772">
            <a:off x="8189363" y="3971348"/>
            <a:ext cx="146875" cy="16902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grpSp>
        <p:nvGrpSpPr>
          <p:cNvPr id="69" name="组合 45"/>
          <p:cNvGrpSpPr>
            <a:grpSpLocks/>
          </p:cNvGrpSpPr>
          <p:nvPr/>
        </p:nvGrpSpPr>
        <p:grpSpPr bwMode="auto">
          <a:xfrm rot="7938589">
            <a:off x="7443408" y="3898702"/>
            <a:ext cx="840761" cy="776690"/>
            <a:chOff x="1145739" y="762009"/>
            <a:chExt cx="1001675" cy="920146"/>
          </a:xfrm>
        </p:grpSpPr>
        <p:sp>
          <p:nvSpPr>
            <p:cNvPr id="71" name="等腰三角形 70">
              <a:extLst>
                <a:ext uri="{FF2B5EF4-FFF2-40B4-BE49-F238E27FC236}">
                  <a16:creationId xmlns:a16="http://schemas.microsoft.com/office/drawing/2014/main" xmlns="" id="{CA1F140C-3649-4C1B-ADD6-2058A6C4274E}"/>
                </a:ext>
              </a:extLst>
            </p:cNvPr>
            <p:cNvSpPr/>
            <p:nvPr/>
          </p:nvSpPr>
          <p:spPr>
            <a:xfrm rot="1020767">
              <a:off x="1275698" y="814364"/>
              <a:ext cx="859913" cy="742004"/>
            </a:xfrm>
            <a:prstGeom prst="triangle">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72" name="椭圆 71">
              <a:extLst>
                <a:ext uri="{FF2B5EF4-FFF2-40B4-BE49-F238E27FC236}">
                  <a16:creationId xmlns:a16="http://schemas.microsoft.com/office/drawing/2014/main" xmlns="" id="{A0E0FD1A-91A1-4C0D-AA83-A99576ED2748}"/>
                </a:ext>
              </a:extLst>
            </p:cNvPr>
            <p:cNvSpPr/>
            <p:nvPr/>
          </p:nvSpPr>
          <p:spPr>
            <a:xfrm rot="18818926">
              <a:off x="1145729" y="1360890"/>
              <a:ext cx="83650" cy="84122"/>
            </a:xfrm>
            <a:prstGeom prst="ellipse">
              <a:avLst/>
            </a:prstGeom>
            <a:solidFill>
              <a:srgbClr val="FCEFC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sp>
          <p:nvSpPr>
            <p:cNvPr id="73" name="椭圆 72">
              <a:extLst>
                <a:ext uri="{FF2B5EF4-FFF2-40B4-BE49-F238E27FC236}">
                  <a16:creationId xmlns:a16="http://schemas.microsoft.com/office/drawing/2014/main" xmlns="" id="{406D282C-7D77-4F4D-A056-27590DAFDDCB}"/>
                </a:ext>
              </a:extLst>
            </p:cNvPr>
            <p:cNvSpPr/>
            <p:nvPr/>
          </p:nvSpPr>
          <p:spPr>
            <a:xfrm rot="18818926">
              <a:off x="1787084" y="763622"/>
              <a:ext cx="83650" cy="84122"/>
            </a:xfrm>
            <a:prstGeom prst="ellipse">
              <a:avLst/>
            </a:prstGeom>
            <a:solidFill>
              <a:srgbClr val="FCEFC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sp>
          <p:nvSpPr>
            <p:cNvPr id="74" name="椭圆 73">
              <a:extLst>
                <a:ext uri="{FF2B5EF4-FFF2-40B4-BE49-F238E27FC236}">
                  <a16:creationId xmlns:a16="http://schemas.microsoft.com/office/drawing/2014/main" xmlns="" id="{02D7E9AC-6F5E-4005-9375-A8711A1C406A}"/>
                </a:ext>
              </a:extLst>
            </p:cNvPr>
            <p:cNvSpPr/>
            <p:nvPr/>
          </p:nvSpPr>
          <p:spPr>
            <a:xfrm rot="18818926">
              <a:off x="1971520" y="1597952"/>
              <a:ext cx="83650" cy="84122"/>
            </a:xfrm>
            <a:prstGeom prst="ellipse">
              <a:avLst/>
            </a:prstGeom>
            <a:solidFill>
              <a:srgbClr val="FCEFC4"/>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grpSp>
      <p:grpSp>
        <p:nvGrpSpPr>
          <p:cNvPr id="75" name="组合 32"/>
          <p:cNvGrpSpPr>
            <a:grpSpLocks/>
          </p:cNvGrpSpPr>
          <p:nvPr/>
        </p:nvGrpSpPr>
        <p:grpSpPr bwMode="auto">
          <a:xfrm rot="-7646427">
            <a:off x="1083689" y="3772628"/>
            <a:ext cx="703626" cy="557999"/>
            <a:chOff x="1145739" y="762009"/>
            <a:chExt cx="1001675" cy="920146"/>
          </a:xfrm>
        </p:grpSpPr>
        <p:sp>
          <p:nvSpPr>
            <p:cNvPr id="76" name="等腰三角形 75">
              <a:extLst>
                <a:ext uri="{FF2B5EF4-FFF2-40B4-BE49-F238E27FC236}">
                  <a16:creationId xmlns:a16="http://schemas.microsoft.com/office/drawing/2014/main" xmlns="" id="{C74BA3CA-D115-4655-88BF-140A7ED5A3CF}"/>
                </a:ext>
              </a:extLst>
            </p:cNvPr>
            <p:cNvSpPr/>
            <p:nvPr/>
          </p:nvSpPr>
          <p:spPr>
            <a:xfrm rot="1020767">
              <a:off x="1321129" y="792694"/>
              <a:ext cx="860045" cy="741823"/>
            </a:xfrm>
            <a:prstGeom prst="triangle">
              <a:avLst/>
            </a:prstGeom>
            <a:no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77" name="椭圆 76">
              <a:extLst>
                <a:ext uri="{FF2B5EF4-FFF2-40B4-BE49-F238E27FC236}">
                  <a16:creationId xmlns:a16="http://schemas.microsoft.com/office/drawing/2014/main" xmlns="" id="{42CB2814-F81F-45CD-B2E5-8066556427DA}"/>
                </a:ext>
              </a:extLst>
            </p:cNvPr>
            <p:cNvSpPr/>
            <p:nvPr/>
          </p:nvSpPr>
          <p:spPr>
            <a:xfrm rot="18818926">
              <a:off x="1191634" y="1361413"/>
              <a:ext cx="83217" cy="84158"/>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sp>
          <p:nvSpPr>
            <p:cNvPr id="78" name="椭圆 77">
              <a:extLst>
                <a:ext uri="{FF2B5EF4-FFF2-40B4-BE49-F238E27FC236}">
                  <a16:creationId xmlns:a16="http://schemas.microsoft.com/office/drawing/2014/main" xmlns="" id="{BEE3CB60-7802-408C-9E47-B47F1F0140CA}"/>
                </a:ext>
              </a:extLst>
            </p:cNvPr>
            <p:cNvSpPr/>
            <p:nvPr/>
          </p:nvSpPr>
          <p:spPr>
            <a:xfrm rot="18818926">
              <a:off x="1826504" y="768591"/>
              <a:ext cx="83217" cy="84158"/>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sp>
          <p:nvSpPr>
            <p:cNvPr id="79" name="椭圆 78">
              <a:extLst>
                <a:ext uri="{FF2B5EF4-FFF2-40B4-BE49-F238E27FC236}">
                  <a16:creationId xmlns:a16="http://schemas.microsoft.com/office/drawing/2014/main" xmlns="" id="{A1E69D1C-6158-4681-8362-777DEA161E1C}"/>
                </a:ext>
              </a:extLst>
            </p:cNvPr>
            <p:cNvSpPr/>
            <p:nvPr/>
          </p:nvSpPr>
          <p:spPr>
            <a:xfrm rot="18818926">
              <a:off x="2016833" y="1599196"/>
              <a:ext cx="83218" cy="84158"/>
            </a:xfrm>
            <a:prstGeom prst="ellipse">
              <a:avLst/>
            </a:prstGeom>
            <a:solidFill>
              <a:srgbClr val="FCEFC4"/>
            </a:solidFill>
            <a:ln>
              <a:solidFill>
                <a:srgbClr val="FCEF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grpSp>
      <p:sp>
        <p:nvSpPr>
          <p:cNvPr id="80" name="等腰三角形 79">
            <a:extLst>
              <a:ext uri="{FF2B5EF4-FFF2-40B4-BE49-F238E27FC236}">
                <a16:creationId xmlns:a16="http://schemas.microsoft.com/office/drawing/2014/main" xmlns="" id="{FF90F934-8BDE-4886-9F3E-C4D2E889B618}"/>
              </a:ext>
            </a:extLst>
          </p:cNvPr>
          <p:cNvSpPr/>
          <p:nvPr/>
        </p:nvSpPr>
        <p:spPr>
          <a:xfrm rot="10800000">
            <a:off x="3425825" y="1180836"/>
            <a:ext cx="2705100" cy="2287587"/>
          </a:xfrm>
          <a:prstGeom prst="triangle">
            <a:avLst/>
          </a:prstGeom>
          <a:noFill/>
          <a:ln w="12700">
            <a:solidFill>
              <a:srgbClr val="FFC20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81" name="等腰三角形 80">
            <a:extLst>
              <a:ext uri="{FF2B5EF4-FFF2-40B4-BE49-F238E27FC236}">
                <a16:creationId xmlns:a16="http://schemas.microsoft.com/office/drawing/2014/main" xmlns="" id="{C87FE52A-AD2A-4DA3-8EE9-84E517B40371}"/>
              </a:ext>
            </a:extLst>
          </p:cNvPr>
          <p:cNvSpPr/>
          <p:nvPr/>
        </p:nvSpPr>
        <p:spPr>
          <a:xfrm rot="18941696">
            <a:off x="1409241" y="894366"/>
            <a:ext cx="200025" cy="230188"/>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82" name="等腰三角形 81">
            <a:extLst>
              <a:ext uri="{FF2B5EF4-FFF2-40B4-BE49-F238E27FC236}">
                <a16:creationId xmlns:a16="http://schemas.microsoft.com/office/drawing/2014/main" xmlns="" id="{AF688B00-FDCE-40AF-9B08-BBC0F222C7C7}"/>
              </a:ext>
            </a:extLst>
          </p:cNvPr>
          <p:cNvSpPr/>
          <p:nvPr/>
        </p:nvSpPr>
        <p:spPr>
          <a:xfrm rot="3678182">
            <a:off x="1242494" y="482336"/>
            <a:ext cx="328612" cy="258762"/>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83" name="等腰三角形 82">
            <a:extLst>
              <a:ext uri="{FF2B5EF4-FFF2-40B4-BE49-F238E27FC236}">
                <a16:creationId xmlns:a16="http://schemas.microsoft.com/office/drawing/2014/main" xmlns="" id="{B0199DEA-9D13-4BB2-BB7B-738947C68E67}"/>
              </a:ext>
            </a:extLst>
          </p:cNvPr>
          <p:cNvSpPr/>
          <p:nvPr/>
        </p:nvSpPr>
        <p:spPr>
          <a:xfrm rot="9480000">
            <a:off x="1535941" y="1315249"/>
            <a:ext cx="201613" cy="230187"/>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grpSp>
        <p:nvGrpSpPr>
          <p:cNvPr id="84" name="组合 44"/>
          <p:cNvGrpSpPr>
            <a:grpSpLocks/>
          </p:cNvGrpSpPr>
          <p:nvPr/>
        </p:nvGrpSpPr>
        <p:grpSpPr bwMode="auto">
          <a:xfrm>
            <a:off x="749300" y="866511"/>
            <a:ext cx="698500" cy="696912"/>
            <a:chOff x="636971" y="1770432"/>
            <a:chExt cx="1368693" cy="1257291"/>
          </a:xfrm>
        </p:grpSpPr>
        <p:sp>
          <p:nvSpPr>
            <p:cNvPr id="85" name="等腰三角形 84">
              <a:extLst>
                <a:ext uri="{FF2B5EF4-FFF2-40B4-BE49-F238E27FC236}">
                  <a16:creationId xmlns:a16="http://schemas.microsoft.com/office/drawing/2014/main" xmlns="" id="{71DFB210-189A-402F-ADB5-0D602A2FDC68}"/>
                </a:ext>
              </a:extLst>
            </p:cNvPr>
            <p:cNvSpPr/>
            <p:nvPr/>
          </p:nvSpPr>
          <p:spPr>
            <a:xfrm rot="1020767">
              <a:off x="941816" y="1953727"/>
              <a:ext cx="945642" cy="816236"/>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86" name="等腰三角形 85">
              <a:extLst>
                <a:ext uri="{FF2B5EF4-FFF2-40B4-BE49-F238E27FC236}">
                  <a16:creationId xmlns:a16="http://schemas.microsoft.com/office/drawing/2014/main" xmlns="" id="{DE662F5D-3B0E-4B23-83EB-D1B3522281FE}"/>
                </a:ext>
              </a:extLst>
            </p:cNvPr>
            <p:cNvSpPr/>
            <p:nvPr/>
          </p:nvSpPr>
          <p:spPr>
            <a:xfrm rot="1020767">
              <a:off x="829832" y="1813391"/>
              <a:ext cx="1175832" cy="1013853"/>
            </a:xfrm>
            <a:prstGeom prst="triangle">
              <a:avLst/>
            </a:prstGeom>
            <a:no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87" name="椭圆 86">
              <a:extLst>
                <a:ext uri="{FF2B5EF4-FFF2-40B4-BE49-F238E27FC236}">
                  <a16:creationId xmlns:a16="http://schemas.microsoft.com/office/drawing/2014/main" xmlns="" id="{94FFB80D-9FE7-4014-9F86-1470C5E7FD29}"/>
                </a:ext>
              </a:extLst>
            </p:cNvPr>
            <p:cNvSpPr/>
            <p:nvPr/>
          </p:nvSpPr>
          <p:spPr>
            <a:xfrm rot="18818926">
              <a:off x="637239" y="2589265"/>
              <a:ext cx="114560" cy="115096"/>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sp>
          <p:nvSpPr>
            <p:cNvPr id="88" name="椭圆 87">
              <a:extLst>
                <a:ext uri="{FF2B5EF4-FFF2-40B4-BE49-F238E27FC236}">
                  <a16:creationId xmlns:a16="http://schemas.microsoft.com/office/drawing/2014/main" xmlns="" id="{ABC34296-79B4-47B0-9686-DFF62AFF0FAF}"/>
                </a:ext>
              </a:extLst>
            </p:cNvPr>
            <p:cNvSpPr/>
            <p:nvPr/>
          </p:nvSpPr>
          <p:spPr>
            <a:xfrm rot="18818926">
              <a:off x="1514447" y="1770164"/>
              <a:ext cx="114560" cy="115096"/>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sp>
          <p:nvSpPr>
            <p:cNvPr id="89" name="椭圆 88">
              <a:extLst>
                <a:ext uri="{FF2B5EF4-FFF2-40B4-BE49-F238E27FC236}">
                  <a16:creationId xmlns:a16="http://schemas.microsoft.com/office/drawing/2014/main" xmlns="" id="{C8B4333C-53FA-489C-950A-9032F51DD6C4}"/>
                </a:ext>
              </a:extLst>
            </p:cNvPr>
            <p:cNvSpPr/>
            <p:nvPr/>
          </p:nvSpPr>
          <p:spPr>
            <a:xfrm rot="18818926">
              <a:off x="1766412" y="2912895"/>
              <a:ext cx="114560" cy="115094"/>
            </a:xfrm>
            <a:prstGeom prst="ellipse">
              <a:avLst/>
            </a:prstGeom>
            <a:solidFill>
              <a:schemeClr val="bg1"/>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p>
          </p:txBody>
        </p:sp>
      </p:grpSp>
      <p:grpSp>
        <p:nvGrpSpPr>
          <p:cNvPr id="90" name="组合 12"/>
          <p:cNvGrpSpPr>
            <a:grpSpLocks/>
          </p:cNvGrpSpPr>
          <p:nvPr/>
        </p:nvGrpSpPr>
        <p:grpSpPr bwMode="auto">
          <a:xfrm rot="8977127">
            <a:off x="1776186" y="776068"/>
            <a:ext cx="334962" cy="334963"/>
            <a:chOff x="2822785" y="1265179"/>
            <a:chExt cx="930073" cy="696693"/>
          </a:xfrm>
        </p:grpSpPr>
        <p:sp>
          <p:nvSpPr>
            <p:cNvPr id="91" name="等腰三角形 90">
              <a:extLst>
                <a:ext uri="{FF2B5EF4-FFF2-40B4-BE49-F238E27FC236}">
                  <a16:creationId xmlns:a16="http://schemas.microsoft.com/office/drawing/2014/main" xmlns="" id="{EF03DD87-E9D5-4AF2-9587-FDC1FD6104DB}"/>
                </a:ext>
              </a:extLst>
            </p:cNvPr>
            <p:cNvSpPr/>
            <p:nvPr/>
          </p:nvSpPr>
          <p:spPr>
            <a:xfrm rot="18941696">
              <a:off x="2822487" y="1264620"/>
              <a:ext cx="268885" cy="231130"/>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92" name="等腰三角形 91">
              <a:extLst>
                <a:ext uri="{FF2B5EF4-FFF2-40B4-BE49-F238E27FC236}">
                  <a16:creationId xmlns:a16="http://schemas.microsoft.com/office/drawing/2014/main" xmlns="" id="{2C3490FF-1C20-4DD4-85B8-86C0A5B0DE46}"/>
                </a:ext>
              </a:extLst>
            </p:cNvPr>
            <p:cNvSpPr/>
            <p:nvPr/>
          </p:nvSpPr>
          <p:spPr>
            <a:xfrm rot="9480000">
              <a:off x="3484267" y="1731302"/>
              <a:ext cx="268885" cy="231130"/>
            </a:xfrm>
            <a:prstGeom prst="triangle">
              <a:avLst/>
            </a:prstGeom>
            <a:solidFill>
              <a:srgbClr val="29B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09" eaLnBrk="1" fontAlgn="auto" hangingPunct="1">
                <a:spcBef>
                  <a:spcPts val="0"/>
                </a:spcBef>
                <a:spcAft>
                  <a:spcPts val="0"/>
                </a:spcAft>
                <a:defRPr/>
              </a:pPr>
              <a:endParaRPr lang="zh-CN" altLang="en-US">
                <a:solidFill>
                  <a:srgbClr val="FFC20F"/>
                </a:solidFill>
              </a:endParaRPr>
            </a:p>
          </p:txBody>
        </p:sp>
      </p:grpSp>
      <p:sp>
        <p:nvSpPr>
          <p:cNvPr id="93" name="文本框 66"/>
          <p:cNvSpPr txBox="1">
            <a:spLocks noChangeArrowheads="1"/>
          </p:cNvSpPr>
          <p:nvPr/>
        </p:nvSpPr>
        <p:spPr bwMode="auto">
          <a:xfrm>
            <a:off x="2543193" y="2928940"/>
            <a:ext cx="4600575" cy="397791"/>
          </a:xfrm>
          <a:prstGeom prst="rect">
            <a:avLst/>
          </a:prstGeom>
          <a:noFill/>
          <a:ln w="9525">
            <a:noFill/>
            <a:miter lim="800000"/>
            <a:headEnd/>
            <a:tailEnd/>
          </a:ln>
        </p:spPr>
        <p:txBody>
          <a:bodyPr lIns="91431" tIns="45715" rIns="91431" bIns="45715">
            <a:spAutoFit/>
          </a:bodyPr>
          <a:lstStyle/>
          <a:p>
            <a:pPr algn="ctr" eaLnBrk="1" hangingPunct="1">
              <a:lnSpc>
                <a:spcPct val="150000"/>
              </a:lnSpc>
            </a:pPr>
            <a:r>
              <a:rPr lang="zh-CN" altLang="en-US" dirty="0">
                <a:solidFill>
                  <a:schemeClr val="bg1"/>
                </a:solidFill>
                <a:latin typeface="微软雅黑" pitchFamily="34" charset="-122"/>
                <a:ea typeface="微软雅黑" pitchFamily="34" charset="-122"/>
              </a:rPr>
              <a:t>政府采购信息报社创办社长   刘亚</a:t>
            </a:r>
            <a:r>
              <a:rPr lang="zh-CN" altLang="en-US" dirty="0" smtClean="0">
                <a:solidFill>
                  <a:schemeClr val="bg1"/>
                </a:solidFill>
                <a:latin typeface="微软雅黑" pitchFamily="34" charset="-122"/>
                <a:ea typeface="微软雅黑" pitchFamily="34" charset="-122"/>
              </a:rPr>
              <a:t>利</a:t>
            </a:r>
            <a:endParaRPr lang="en-US" altLang="zh-CN" dirty="0">
              <a:solidFill>
                <a:schemeClr val="bg1"/>
              </a:solidFill>
              <a:latin typeface="微软雅黑" pitchFamily="34" charset="-122"/>
              <a:ea typeface="微软雅黑" pitchFamily="34" charset="-122"/>
            </a:endParaRPr>
          </a:p>
        </p:txBody>
      </p:sp>
      <p:sp>
        <p:nvSpPr>
          <p:cNvPr id="94" name="等腰三角形 93">
            <a:extLst>
              <a:ext uri="{FF2B5EF4-FFF2-40B4-BE49-F238E27FC236}">
                <a16:creationId xmlns:a16="http://schemas.microsoft.com/office/drawing/2014/main" xmlns="" id="{01D9002E-6A23-4729-BD75-2091643A3956}"/>
              </a:ext>
            </a:extLst>
          </p:cNvPr>
          <p:cNvSpPr/>
          <p:nvPr/>
        </p:nvSpPr>
        <p:spPr>
          <a:xfrm rot="18941696">
            <a:off x="1338426" y="3884152"/>
            <a:ext cx="140986" cy="162245"/>
          </a:xfrm>
          <a:prstGeom prst="triangle">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solidFill>
                <a:srgbClr val="FFC20F"/>
              </a:solidFill>
            </a:endParaRPr>
          </a:p>
        </p:txBody>
      </p:sp>
      <p:sp>
        <p:nvSpPr>
          <p:cNvPr id="95" name="文本框 13"/>
          <p:cNvSpPr txBox="1">
            <a:spLocks noChangeArrowheads="1"/>
          </p:cNvSpPr>
          <p:nvPr/>
        </p:nvSpPr>
        <p:spPr bwMode="auto">
          <a:xfrm>
            <a:off x="203233" y="1802319"/>
            <a:ext cx="9155113" cy="769431"/>
          </a:xfrm>
          <a:prstGeom prst="rect">
            <a:avLst/>
          </a:prstGeom>
          <a:noFill/>
          <a:ln w="9525">
            <a:noFill/>
            <a:miter lim="800000"/>
            <a:headEnd/>
            <a:tailEnd/>
          </a:ln>
        </p:spPr>
        <p:txBody>
          <a:bodyPr lIns="91431" tIns="45715" rIns="91431" bIns="45715">
            <a:spAutoFit/>
          </a:bodyPr>
          <a:lstStyle/>
          <a:p>
            <a:pPr algn="ctr" eaLnBrk="1" hangingPunct="1"/>
            <a:r>
              <a:rPr lang="zh-CN" altLang="en-US" sz="4400" dirty="0">
                <a:solidFill>
                  <a:srgbClr val="FFFFFF"/>
                </a:solidFill>
                <a:latin typeface="黑体" pitchFamily="2" charset="-122"/>
                <a:ea typeface="黑体" pitchFamily="2" charset="-122"/>
              </a:rPr>
              <a:t>质疑</a:t>
            </a:r>
            <a:r>
              <a:rPr lang="zh-CN" altLang="en-US" sz="4400" dirty="0" smtClean="0">
                <a:solidFill>
                  <a:srgbClr val="FFFFFF"/>
                </a:solidFill>
                <a:latin typeface="黑体" pitchFamily="2" charset="-122"/>
                <a:ea typeface="黑体" pitchFamily="2" charset="-122"/>
              </a:rPr>
              <a:t>投诉法理分析及对策建议</a:t>
            </a:r>
            <a:endParaRPr lang="en-US" altLang="zh-CN" sz="4400" dirty="0">
              <a:solidFill>
                <a:srgbClr val="FFFFFF"/>
              </a:solidFill>
              <a:latin typeface="黑体" pitchFamily="2" charset="-122"/>
              <a:ea typeface="黑体" pitchFamily="2" charset="-122"/>
            </a:endParaRPr>
          </a:p>
        </p:txBody>
      </p:sp>
      <p:sp>
        <p:nvSpPr>
          <p:cNvPr id="31" name="TextBox 30"/>
          <p:cNvSpPr txBox="1"/>
          <p:nvPr/>
        </p:nvSpPr>
        <p:spPr>
          <a:xfrm>
            <a:off x="4857752" y="4018016"/>
            <a:ext cx="1857388" cy="553998"/>
          </a:xfrm>
          <a:prstGeom prst="rect">
            <a:avLst/>
          </a:prstGeom>
          <a:noFill/>
        </p:spPr>
        <p:txBody>
          <a:bodyPr wrap="square" rtlCol="0">
            <a:spAutoFit/>
          </a:bodyPr>
          <a:lstStyle/>
          <a:p>
            <a:r>
              <a:rPr lang="en-US" altLang="zh-CN" dirty="0" smtClean="0">
                <a:solidFill>
                  <a:schemeClr val="bg1"/>
                </a:solidFill>
                <a:latin typeface="微软雅黑" pitchFamily="34" charset="-122"/>
                <a:ea typeface="微软雅黑" pitchFamily="34" charset="-122"/>
              </a:rPr>
              <a:t>2018</a:t>
            </a:r>
            <a:r>
              <a:rPr lang="zh-CN" altLang="en-US" dirty="0" smtClean="0">
                <a:solidFill>
                  <a:schemeClr val="bg1"/>
                </a:solidFill>
                <a:latin typeface="微软雅黑" pitchFamily="34" charset="-122"/>
                <a:ea typeface="微软雅黑" pitchFamily="34" charset="-122"/>
              </a:rPr>
              <a:t>年</a:t>
            </a:r>
            <a:r>
              <a:rPr lang="en-US" altLang="zh-CN" dirty="0" smtClean="0">
                <a:solidFill>
                  <a:schemeClr val="bg1"/>
                </a:solidFill>
                <a:latin typeface="微软雅黑" pitchFamily="34" charset="-122"/>
                <a:ea typeface="微软雅黑" pitchFamily="34" charset="-122"/>
              </a:rPr>
              <a:t>1</a:t>
            </a:r>
            <a:r>
              <a:rPr lang="zh-CN" altLang="en-US" dirty="0" smtClean="0">
                <a:solidFill>
                  <a:schemeClr val="bg1"/>
                </a:solidFill>
                <a:latin typeface="微软雅黑" pitchFamily="34" charset="-122"/>
                <a:ea typeface="微软雅黑" pitchFamily="34" charset="-122"/>
              </a:rPr>
              <a:t>月 北京</a:t>
            </a:r>
          </a:p>
          <a:p>
            <a:endParaRPr lang="zh-CN" altLang="en-US" dirty="0"/>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文本框 14"/>
          <p:cNvSpPr txBox="1">
            <a:spLocks noChangeArrowheads="1"/>
          </p:cNvSpPr>
          <p:nvPr/>
        </p:nvSpPr>
        <p:spPr bwMode="auto">
          <a:xfrm>
            <a:off x="357158" y="692337"/>
            <a:ext cx="5286412"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3:</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注册与备案管理系统项目投诉</a:t>
            </a:r>
          </a:p>
        </p:txBody>
      </p:sp>
      <p:sp>
        <p:nvSpPr>
          <p:cNvPr id="7" name="TextBox 6"/>
          <p:cNvSpPr txBox="1"/>
          <p:nvPr/>
        </p:nvSpPr>
        <p:spPr>
          <a:xfrm>
            <a:off x="1214414" y="1453588"/>
            <a:ext cx="6786610" cy="3539430"/>
          </a:xfrm>
          <a:prstGeom prst="rect">
            <a:avLst/>
          </a:prstGeom>
          <a:noFill/>
        </p:spPr>
        <p:txBody>
          <a:bodyPr wrap="square" rtlCol="0">
            <a:spAutoFit/>
          </a:bodyPr>
          <a:lstStyle/>
          <a:p>
            <a:pPr algn="just">
              <a:lnSpc>
                <a:spcPct val="150000"/>
              </a:lnSpc>
            </a:pPr>
            <a:r>
              <a:rPr lang="zh-CN" altLang="en-US" sz="1600" dirty="0" smtClean="0">
                <a:solidFill>
                  <a:schemeClr val="bg1"/>
                </a:solidFill>
              </a:rPr>
              <a:t>         </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注册与备案管理系统”公开招标。综合排名第一的</a:t>
            </a:r>
            <a:r>
              <a:rPr lang="en-US" altLang="zh-CN" sz="1600" dirty="0" smtClean="0">
                <a:solidFill>
                  <a:schemeClr val="bg1"/>
                </a:solidFill>
                <a:latin typeface="微软雅黑" pitchFamily="34" charset="-122"/>
                <a:ea typeface="微软雅黑" pitchFamily="34" charset="-122"/>
              </a:rPr>
              <a:t>T</a:t>
            </a:r>
            <a:r>
              <a:rPr lang="zh-CN" altLang="en-US" sz="1600" dirty="0" smtClean="0">
                <a:solidFill>
                  <a:schemeClr val="bg1"/>
                </a:solidFill>
                <a:latin typeface="微软雅黑" pitchFamily="34" charset="-122"/>
                <a:ea typeface="微软雅黑" pitchFamily="34" charset="-122"/>
              </a:rPr>
              <a:t>公司被推荐为第一中标候选人。采购人发现</a:t>
            </a:r>
            <a:r>
              <a:rPr lang="en-US" altLang="zh-CN" sz="1600" dirty="0" smtClean="0">
                <a:solidFill>
                  <a:schemeClr val="bg1"/>
                </a:solidFill>
                <a:latin typeface="微软雅黑" pitchFamily="34" charset="-122"/>
                <a:ea typeface="微软雅黑" pitchFamily="34" charset="-122"/>
              </a:rPr>
              <a:t>T</a:t>
            </a:r>
            <a:r>
              <a:rPr lang="zh-CN" altLang="en-US" sz="1600" dirty="0" smtClean="0">
                <a:solidFill>
                  <a:schemeClr val="bg1"/>
                </a:solidFill>
                <a:latin typeface="微软雅黑" pitchFamily="34" charset="-122"/>
                <a:ea typeface="微软雅黑" pitchFamily="34" charset="-122"/>
              </a:rPr>
              <a:t>公司</a:t>
            </a:r>
            <a:r>
              <a:rPr lang="en-US" altLang="zh-CN" sz="1600" dirty="0" smtClean="0">
                <a:solidFill>
                  <a:schemeClr val="bg1"/>
                </a:solidFill>
                <a:latin typeface="微软雅黑" pitchFamily="34" charset="-122"/>
                <a:ea typeface="微软雅黑" pitchFamily="34" charset="-122"/>
              </a:rPr>
              <a:t>24</a:t>
            </a:r>
            <a:r>
              <a:rPr lang="zh-CN" altLang="en-US" sz="1600" dirty="0" smtClean="0">
                <a:solidFill>
                  <a:schemeClr val="bg1"/>
                </a:solidFill>
                <a:latin typeface="微软雅黑" pitchFamily="34" charset="-122"/>
                <a:ea typeface="微软雅黑" pitchFamily="34" charset="-122"/>
              </a:rPr>
              <a:t>份合同复印件，</a:t>
            </a:r>
            <a:r>
              <a:rPr lang="en-US" altLang="zh-CN" sz="1600" dirty="0" smtClean="0">
                <a:solidFill>
                  <a:schemeClr val="bg1"/>
                </a:solidFill>
                <a:latin typeface="微软雅黑" pitchFamily="34" charset="-122"/>
                <a:ea typeface="微软雅黑" pitchFamily="34" charset="-122"/>
              </a:rPr>
              <a:t>23</a:t>
            </a:r>
            <a:r>
              <a:rPr lang="zh-CN" altLang="en-US" sz="1600" dirty="0" smtClean="0">
                <a:solidFill>
                  <a:schemeClr val="bg1"/>
                </a:solidFill>
                <a:latin typeface="微软雅黑" pitchFamily="34" charset="-122"/>
                <a:ea typeface="微软雅黑" pitchFamily="34" charset="-122"/>
              </a:rPr>
              <a:t>件是其子公司的</a:t>
            </a:r>
            <a:r>
              <a:rPr lang="en-US" altLang="zh-CN" sz="1600" dirty="0" smtClean="0">
                <a:solidFill>
                  <a:schemeClr val="bg1"/>
                </a:solidFill>
                <a:latin typeface="微软雅黑" pitchFamily="34" charset="-122"/>
                <a:ea typeface="微软雅黑" pitchFamily="34" charset="-122"/>
              </a:rPr>
              <a:t>M</a:t>
            </a:r>
            <a:r>
              <a:rPr lang="zh-CN" altLang="en-US" sz="1600" dirty="0" smtClean="0">
                <a:solidFill>
                  <a:schemeClr val="bg1"/>
                </a:solidFill>
                <a:latin typeface="微软雅黑" pitchFamily="34" charset="-122"/>
                <a:ea typeface="微软雅黑" pitchFamily="34" charset="-122"/>
              </a:rPr>
              <a:t>的业绩，因此拒绝对评标结果进行确认，并自行决定排名第二的公司为中标供应商，并要求代理机构发布了中标公司。</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T</a:t>
            </a:r>
            <a:r>
              <a:rPr lang="zh-CN" altLang="en-US" sz="1600" dirty="0" smtClean="0">
                <a:solidFill>
                  <a:schemeClr val="bg1"/>
                </a:solidFill>
                <a:latin typeface="微软雅黑" pitchFamily="34" charset="-122"/>
                <a:ea typeface="微软雅黑" pitchFamily="34" charset="-122"/>
              </a:rPr>
              <a:t>公司质疑后提起投诉。财政部认定采购人直接确定其他候选人中标的行为违法；招标文件将</a:t>
            </a:r>
            <a:r>
              <a:rPr lang="zh-CN" altLang="en-US" sz="1600" b="1" dirty="0" smtClean="0">
                <a:solidFill>
                  <a:schemeClr val="bg1"/>
                </a:solidFill>
                <a:latin typeface="微软雅黑" pitchFamily="34" charset="-122"/>
                <a:ea typeface="微软雅黑" pitchFamily="34" charset="-122"/>
              </a:rPr>
              <a:t>计算机信息系统集成贰级以上资质</a:t>
            </a:r>
            <a:r>
              <a:rPr lang="zh-CN" altLang="en-US" sz="1600" dirty="0" smtClean="0">
                <a:solidFill>
                  <a:schemeClr val="bg1"/>
                </a:solidFill>
                <a:latin typeface="微软雅黑" pitchFamily="34" charset="-122"/>
                <a:ea typeface="微软雅黑" pitchFamily="34" charset="-122"/>
              </a:rPr>
              <a:t>作为资格条件不合法。投诉事项成立。</a:t>
            </a:r>
            <a:endParaRPr lang="en-US" altLang="zh-CN" sz="1600" dirty="0" smtClean="0">
              <a:solidFill>
                <a:schemeClr val="bg1"/>
              </a:solidFill>
              <a:latin typeface="微软雅黑" pitchFamily="34" charset="-122"/>
              <a:ea typeface="微软雅黑" pitchFamily="34" charset="-122"/>
            </a:endParaRPr>
          </a:p>
          <a:p>
            <a:pPr algn="just"/>
            <a:endParaRPr lang="en-US" altLang="zh-CN" sz="1600" dirty="0" smtClean="0">
              <a:solidFill>
                <a:schemeClr val="bg1"/>
              </a:solidFill>
            </a:endParaRPr>
          </a:p>
          <a:p>
            <a:pPr algn="just"/>
            <a:endParaRPr lang="zh-CN" altLang="en-US" sz="1600"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774220"/>
            <a:ext cx="7786742" cy="3785652"/>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财政部决定采购活动违法，责令采购人废标，修改招标文件后重新开展采购活动。并对代理机构差别待遇做出限期改正，并且警告的行政处罚。</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r>
              <a:rPr lang="zh-CN" altLang="en-US" sz="1600" b="1" dirty="0" smtClean="0">
                <a:solidFill>
                  <a:srgbClr val="FFFF00"/>
                </a:solidFill>
                <a:latin typeface="微软雅黑" pitchFamily="34" charset="-122"/>
                <a:ea typeface="微软雅黑" pitchFamily="34" charset="-122"/>
              </a:rPr>
              <a:t>处理理由： </a:t>
            </a:r>
            <a:r>
              <a:rPr lang="zh-CN" altLang="en-US" sz="1600" dirty="0" smtClean="0">
                <a:solidFill>
                  <a:schemeClr val="bg1"/>
                </a:solidFill>
                <a:latin typeface="微软雅黑" pitchFamily="34" charset="-122"/>
                <a:ea typeface="微软雅黑" pitchFamily="34" charset="-122"/>
              </a:rPr>
              <a:t>① 采购人未在法定期限内在评审报告推荐的中标候选人中按顺序确定中</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标供应商。不能随意组织重新评审。</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② 招标文件对供应商实行差别待遇或者歧视待遇。</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法律依据：</a:t>
            </a:r>
            <a:r>
              <a:rPr lang="zh-CN" altLang="en-US" sz="1600" dirty="0" smtClean="0">
                <a:solidFill>
                  <a:schemeClr val="bg1"/>
                </a:solidFill>
                <a:latin typeface="微软雅黑" pitchFamily="34" charset="-122"/>
                <a:ea typeface="微软雅黑" pitchFamily="34" charset="-122"/>
              </a:rPr>
              <a:t> </a:t>
            </a:r>
            <a:r>
              <a:rPr lang="en-US" altLang="zh-CN" sz="1600" b="1"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b="1"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第四十三条</a:t>
            </a:r>
            <a:endParaRPr lang="en-US" altLang="zh-CN" sz="1600" b="1" dirty="0" smtClean="0">
              <a:solidFill>
                <a:schemeClr val="bg1"/>
              </a:solidFill>
              <a:latin typeface="微软雅黑" pitchFamily="34" charset="-122"/>
              <a:ea typeface="微软雅黑" pitchFamily="34" charset="-122"/>
            </a:endParaRPr>
          </a:p>
          <a:p>
            <a:endParaRPr lang="en-US" altLang="zh-CN" sz="1600" dirty="0" smtClean="0">
              <a:solidFill>
                <a:schemeClr val="bg1"/>
              </a:solidFill>
              <a:latin typeface="微软雅黑" pitchFamily="34" charset="-122"/>
              <a:ea typeface="微软雅黑" pitchFamily="34" charset="-122"/>
            </a:endParaRPr>
          </a:p>
          <a:p>
            <a:endParaRPr lang="en-US" altLang="zh-CN" sz="1600" dirty="0" smtClean="0">
              <a:solidFill>
                <a:schemeClr val="bg1"/>
              </a:solidFill>
              <a:latin typeface="微软雅黑" pitchFamily="34" charset="-122"/>
              <a:ea typeface="微软雅黑" pitchFamily="34" charset="-122"/>
            </a:endParaRPr>
          </a:p>
          <a:p>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714362"/>
            <a:ext cx="6858048" cy="2908489"/>
          </a:xfrm>
          <a:prstGeom prst="rect">
            <a:avLst/>
          </a:prstGeom>
          <a:noFill/>
        </p:spPr>
        <p:txBody>
          <a:bodyPr wrap="square" rtlCol="0">
            <a:spAutoFit/>
          </a:bodyPr>
          <a:lstStyle/>
          <a:p>
            <a:pPr algn="just">
              <a:lnSpc>
                <a:spcPct val="150000"/>
              </a:lnSpc>
            </a:pPr>
            <a:r>
              <a:rPr lang="zh-CN" altLang="en-US" sz="1600" b="1" dirty="0" smtClean="0">
                <a:solidFill>
                  <a:srgbClr val="FFFF00"/>
                </a:solidFill>
                <a:latin typeface="微软雅黑" pitchFamily="34" charset="-122"/>
                <a:ea typeface="微软雅黑" pitchFamily="34" charset="-122"/>
              </a:rPr>
              <a:t>提醒：</a:t>
            </a:r>
            <a:endParaRPr lang="en-US" altLang="zh-CN" sz="1600" b="1" dirty="0" smtClean="0">
              <a:solidFill>
                <a:srgbClr val="FFFF00"/>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① 采购人认为排名第一的中标或成交候选人不符合招标文件要求的，应当在政府采购法实施条例规定的确定中标供应商期限届满之前（</a:t>
            </a:r>
            <a:r>
              <a:rPr lang="en-US" altLang="zh-CN" sz="1600" dirty="0" smtClean="0">
                <a:solidFill>
                  <a:schemeClr val="bg1"/>
                </a:solidFill>
                <a:latin typeface="微软雅黑" pitchFamily="34" charset="-122"/>
                <a:ea typeface="微软雅黑" pitchFamily="34" charset="-122"/>
              </a:rPr>
              <a:t>5</a:t>
            </a:r>
            <a:r>
              <a:rPr lang="zh-CN" altLang="en-US" sz="1600" dirty="0" smtClean="0">
                <a:solidFill>
                  <a:schemeClr val="bg1"/>
                </a:solidFill>
                <a:latin typeface="微软雅黑" pitchFamily="34" charset="-122"/>
                <a:ea typeface="微软雅黑" pitchFamily="34" charset="-122"/>
              </a:rPr>
              <a:t>个工作日内），书面报告本级财政部门。</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② “计算机信息系统集成企业资质认定项目”条件已被国务院明令取消，将此作为资格性条款，构成了“歧视待遇”情形。</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③ 子公司业绩不等同于公司业绩</a:t>
            </a: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文本框 14"/>
          <p:cNvSpPr txBox="1">
            <a:spLocks noChangeArrowheads="1"/>
          </p:cNvSpPr>
          <p:nvPr/>
        </p:nvSpPr>
        <p:spPr bwMode="auto">
          <a:xfrm>
            <a:off x="428596" y="692337"/>
            <a:ext cx="4929222"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4:</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物业消防运行服务项目举报</a:t>
            </a:r>
          </a:p>
        </p:txBody>
      </p:sp>
      <p:sp>
        <p:nvSpPr>
          <p:cNvPr id="7" name="TextBox 6"/>
          <p:cNvSpPr txBox="1"/>
          <p:nvPr/>
        </p:nvSpPr>
        <p:spPr>
          <a:xfrm>
            <a:off x="500034" y="1338101"/>
            <a:ext cx="8286808" cy="3662541"/>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物业消防运行服务项目” 公开招标，预算</a:t>
            </a:r>
            <a:r>
              <a:rPr lang="en-US" altLang="zh-CN" sz="1600" dirty="0" smtClean="0">
                <a:solidFill>
                  <a:schemeClr val="bg1"/>
                </a:solidFill>
                <a:latin typeface="微软雅黑" pitchFamily="34" charset="-122"/>
                <a:ea typeface="微软雅黑" pitchFamily="34" charset="-122"/>
              </a:rPr>
              <a:t>325</a:t>
            </a:r>
            <a:r>
              <a:rPr lang="zh-CN" altLang="en-US" sz="1600" dirty="0" smtClean="0">
                <a:solidFill>
                  <a:schemeClr val="bg1"/>
                </a:solidFill>
                <a:latin typeface="微软雅黑" pitchFamily="34" charset="-122"/>
                <a:ea typeface="微软雅黑" pitchFamily="34" charset="-122"/>
              </a:rPr>
              <a:t>万元。</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财政部收到举报信：</a:t>
            </a:r>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 招标公告的“供应商资质要求”规定了供应商须具有</a:t>
            </a:r>
            <a:r>
              <a:rPr lang="zh-CN" altLang="en-US" sz="1600" b="1" dirty="0" smtClean="0">
                <a:solidFill>
                  <a:schemeClr val="bg1"/>
                </a:solidFill>
                <a:latin typeface="微软雅黑" pitchFamily="34" charset="-122"/>
                <a:ea typeface="微软雅黑" pitchFamily="34" charset="-122"/>
              </a:rPr>
              <a:t>质量管理体系认证证书、环境管理体系认证证书、职业健康安全管理体系认证证书。</a:t>
            </a:r>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 招标公告规定了供应商“自</a:t>
            </a:r>
            <a:r>
              <a:rPr lang="en-US" altLang="zh-CN" sz="1600" dirty="0" smtClean="0">
                <a:solidFill>
                  <a:schemeClr val="bg1"/>
                </a:solidFill>
                <a:latin typeface="微软雅黑" pitchFamily="34" charset="-122"/>
                <a:ea typeface="微软雅黑" pitchFamily="34" charset="-122"/>
              </a:rPr>
              <a:t>2013</a:t>
            </a:r>
            <a:r>
              <a:rPr lang="zh-CN" altLang="en-US" sz="1600" dirty="0" smtClean="0">
                <a:solidFill>
                  <a:schemeClr val="bg1"/>
                </a:solidFill>
                <a:latin typeface="微软雅黑" pitchFamily="34" charset="-122"/>
                <a:ea typeface="微软雅黑" pitchFamily="34" charset="-122"/>
              </a:rPr>
              <a:t>年至</a:t>
            </a:r>
            <a:r>
              <a:rPr lang="en-US" altLang="zh-CN" sz="1600" dirty="0" smtClean="0">
                <a:solidFill>
                  <a:schemeClr val="bg1"/>
                </a:solidFill>
                <a:latin typeface="微软雅黑" pitchFamily="34" charset="-122"/>
                <a:ea typeface="微软雅黑" pitchFamily="34" charset="-122"/>
              </a:rPr>
              <a:t>2015</a:t>
            </a:r>
            <a:r>
              <a:rPr lang="zh-CN" altLang="en-US" sz="1600" dirty="0" smtClean="0">
                <a:solidFill>
                  <a:schemeClr val="bg1"/>
                </a:solidFill>
                <a:latin typeface="微软雅黑" pitchFamily="34" charset="-122"/>
                <a:ea typeface="微软雅黑" pitchFamily="34" charset="-122"/>
              </a:rPr>
              <a:t>年须具有</a:t>
            </a:r>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个（含）以上合同金额在</a:t>
            </a:r>
            <a:r>
              <a:rPr lang="en-US" altLang="zh-CN" sz="1600" dirty="0" smtClean="0">
                <a:solidFill>
                  <a:schemeClr val="bg1"/>
                </a:solidFill>
                <a:latin typeface="微软雅黑" pitchFamily="34" charset="-122"/>
                <a:ea typeface="微软雅黑" pitchFamily="34" charset="-122"/>
              </a:rPr>
              <a:t>100</a:t>
            </a:r>
            <a:r>
              <a:rPr lang="zh-CN" altLang="en-US" sz="1600" dirty="0" smtClean="0">
                <a:solidFill>
                  <a:schemeClr val="bg1"/>
                </a:solidFill>
                <a:latin typeface="微软雅黑" pitchFamily="34" charset="-122"/>
                <a:ea typeface="微软雅黑" pitchFamily="34" charset="-122"/>
              </a:rPr>
              <a:t>万元（含）以上物业管理服务”业绩。二者均属于对供应商实行差别待遇和歧视性待遇。</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财政部处理决定：举报事项</a:t>
            </a:r>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缺乏事实依据，举报事项</a:t>
            </a:r>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成立。决定中标无效，责令采购人重新开展采购活动。责令采购人和代理机构限期改正，并作出警告的行政处罚。</a:t>
            </a:r>
          </a:p>
          <a:p>
            <a:pPr algn="just">
              <a:lnSpc>
                <a:spcPct val="150000"/>
              </a:lnSpc>
            </a:pPr>
            <a:r>
              <a:rPr lang="zh-CN" altLang="en-US" sz="1600" dirty="0" smtClean="0">
                <a:solidFill>
                  <a:schemeClr val="bg1"/>
                </a:solidFill>
                <a:latin typeface="微软雅黑" pitchFamily="34" charset="-122"/>
                <a:ea typeface="微软雅黑" pitchFamily="34" charset="-122"/>
              </a:rPr>
              <a:t>　　</a:t>
            </a:r>
          </a:p>
          <a:p>
            <a:pPr algn="just"/>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4" y="882084"/>
            <a:ext cx="8143900" cy="3416320"/>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zh-CN" altLang="en-US" sz="1600" b="1" dirty="0" smtClean="0">
                <a:solidFill>
                  <a:srgbClr val="FFFF00"/>
                </a:solidFill>
                <a:latin typeface="微软雅黑" pitchFamily="34" charset="-122"/>
                <a:ea typeface="微软雅黑" pitchFamily="34" charset="-122"/>
              </a:rPr>
              <a:t>处理理由：</a:t>
            </a:r>
            <a:r>
              <a:rPr lang="zh-CN" altLang="en-US" sz="1600" dirty="0" smtClean="0">
                <a:solidFill>
                  <a:schemeClr val="bg1"/>
                </a:solidFill>
                <a:latin typeface="微软雅黑" pitchFamily="34" charset="-122"/>
                <a:ea typeface="微软雅黑" pitchFamily="34" charset="-122"/>
              </a:rPr>
              <a:t>“质量”、“环境”、“职业健康安全”证书不在国务院取消的目录内，且与项目要求的设施场地维护及消防安防物业管理等，存在关联性。而且</a:t>
            </a:r>
            <a:r>
              <a:rPr lang="en-US" altLang="zh-CN" sz="1600" dirty="0" smtClean="0">
                <a:solidFill>
                  <a:schemeClr val="bg1"/>
                </a:solidFill>
                <a:latin typeface="微软雅黑" pitchFamily="34" charset="-122"/>
                <a:ea typeface="微软雅黑" pitchFamily="34" charset="-122"/>
              </a:rPr>
              <a:t>9</a:t>
            </a:r>
            <a:r>
              <a:rPr lang="zh-CN" altLang="en-US" sz="1600" dirty="0" smtClean="0">
                <a:solidFill>
                  <a:schemeClr val="bg1"/>
                </a:solidFill>
                <a:latin typeface="微软雅黑" pitchFamily="34" charset="-122"/>
                <a:ea typeface="微软雅黑" pitchFamily="34" charset="-122"/>
              </a:rPr>
              <a:t>家投标公司</a:t>
            </a:r>
            <a:r>
              <a:rPr lang="en-US" altLang="zh-CN" sz="1600" dirty="0" smtClean="0">
                <a:solidFill>
                  <a:schemeClr val="bg1"/>
                </a:solidFill>
                <a:latin typeface="微软雅黑" pitchFamily="34" charset="-122"/>
                <a:ea typeface="微软雅黑" pitchFamily="34" charset="-122"/>
              </a:rPr>
              <a:t>6</a:t>
            </a:r>
            <a:r>
              <a:rPr lang="zh-CN" altLang="en-US" sz="1600" dirty="0" smtClean="0">
                <a:solidFill>
                  <a:schemeClr val="bg1"/>
                </a:solidFill>
                <a:latin typeface="微软雅黑" pitchFamily="34" charset="-122"/>
                <a:ea typeface="微软雅黑" pitchFamily="34" charset="-122"/>
              </a:rPr>
              <a:t>家具备这三个证书，存在竞争性。设置供应商特定金额合同业绩作为资格条件，等于对营业收入规模条件进行限制，构成对中小企业实行差别待遇或者歧视待遇。</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       法律依据： </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第二十二条第二款、</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第二十条、 </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政府采购促进中小企业发展暂行办法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第三条。</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       </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4" y="882084"/>
            <a:ext cx="8072462" cy="3662541"/>
          </a:xfrm>
          <a:prstGeom prst="rect">
            <a:avLst/>
          </a:prstGeom>
          <a:noFill/>
        </p:spPr>
        <p:txBody>
          <a:bodyPr wrap="square" rtlCol="0">
            <a:spAutoFit/>
          </a:bodyPr>
          <a:lstStyle/>
          <a:p>
            <a:pPr algn="just">
              <a:lnSpc>
                <a:spcPct val="150000"/>
              </a:lnSpc>
            </a:pPr>
            <a:r>
              <a:rPr lang="zh-CN" altLang="en-US" sz="1600" b="1" dirty="0" smtClean="0">
                <a:solidFill>
                  <a:srgbClr val="FFFF00"/>
                </a:solidFill>
                <a:latin typeface="微软雅黑" pitchFamily="34" charset="-122"/>
                <a:ea typeface="微软雅黑" pitchFamily="34" charset="-122"/>
              </a:rPr>
              <a:t>提醒：</a:t>
            </a:r>
            <a:endParaRPr lang="en-US" altLang="zh-CN" sz="1600" b="1" dirty="0" smtClean="0">
              <a:solidFill>
                <a:srgbClr val="FFFF00"/>
              </a:solidFill>
              <a:latin typeface="微软雅黑" pitchFamily="34" charset="-122"/>
              <a:ea typeface="微软雅黑" pitchFamily="34" charset="-122"/>
            </a:endParaRPr>
          </a:p>
          <a:p>
            <a:pPr algn="just">
              <a:lnSpc>
                <a:spcPct val="200000"/>
              </a:lnSpc>
            </a:pPr>
            <a:r>
              <a:rPr lang="zh-CN" altLang="en-US" sz="1600" b="1" dirty="0" smtClean="0">
                <a:solidFill>
                  <a:schemeClr val="bg1"/>
                </a:solidFill>
                <a:latin typeface="微软雅黑" pitchFamily="34" charset="-122"/>
                <a:ea typeface="微软雅黑" pitchFamily="34" charset="-122"/>
              </a:rPr>
              <a:t>① </a:t>
            </a:r>
            <a:r>
              <a:rPr lang="zh-CN" altLang="en-US" sz="1600" dirty="0" smtClean="0">
                <a:solidFill>
                  <a:srgbClr val="FFFF00"/>
                </a:solidFill>
                <a:latin typeface="微软雅黑" pitchFamily="34" charset="-122"/>
                <a:ea typeface="微软雅黑" pitchFamily="34" charset="-122"/>
              </a:rPr>
              <a:t>资格许可或认证证书同时满足</a:t>
            </a:r>
            <a:r>
              <a:rPr lang="en-US" altLang="zh-CN" sz="1600" dirty="0" smtClean="0">
                <a:solidFill>
                  <a:srgbClr val="FFFF00"/>
                </a:solidFill>
                <a:latin typeface="微软雅黑" pitchFamily="34" charset="-122"/>
                <a:ea typeface="微软雅黑" pitchFamily="34" charset="-122"/>
              </a:rPr>
              <a:t>4</a:t>
            </a:r>
            <a:r>
              <a:rPr lang="zh-CN" altLang="en-US" sz="1600" dirty="0" smtClean="0">
                <a:solidFill>
                  <a:srgbClr val="FFFF00"/>
                </a:solidFill>
                <a:latin typeface="微软雅黑" pitchFamily="34" charset="-122"/>
                <a:ea typeface="微软雅黑" pitchFamily="34" charset="-122"/>
              </a:rPr>
              <a:t>点可以作为资格条件：</a:t>
            </a:r>
            <a:r>
              <a:rPr lang="en-US"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不在国务院取消的行政审批项目目录内；</a:t>
            </a:r>
            <a:r>
              <a:rPr lang="en-US"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申请条件中没有对企业的注册资本、资产总额、营业收入、从业人员、利润、纳税额等规模条件作出限制；</a:t>
            </a:r>
            <a:r>
              <a:rPr lang="en-US" sz="1600" dirty="0" smtClean="0">
                <a:solidFill>
                  <a:schemeClr val="bg1"/>
                </a:solidFill>
                <a:latin typeface="微软雅黑" pitchFamily="34" charset="-122"/>
                <a:ea typeface="微软雅黑" pitchFamily="34" charset="-122"/>
              </a:rPr>
              <a:t>3.</a:t>
            </a:r>
            <a:r>
              <a:rPr lang="zh-CN" altLang="en-US" sz="1600" dirty="0" smtClean="0">
                <a:solidFill>
                  <a:schemeClr val="bg1"/>
                </a:solidFill>
                <a:latin typeface="微软雅黑" pitchFamily="34" charset="-122"/>
                <a:ea typeface="微软雅黑" pitchFamily="34" charset="-122"/>
              </a:rPr>
              <a:t>与项目的特殊要求存在实质上的关联性；</a:t>
            </a:r>
            <a:r>
              <a:rPr lang="en-US" sz="1600" dirty="0" smtClean="0">
                <a:solidFill>
                  <a:schemeClr val="bg1"/>
                </a:solidFill>
                <a:latin typeface="微软雅黑" pitchFamily="34" charset="-122"/>
                <a:ea typeface="微软雅黑" pitchFamily="34" charset="-122"/>
              </a:rPr>
              <a:t>4.</a:t>
            </a:r>
            <a:r>
              <a:rPr lang="zh-CN" altLang="en-US" sz="1600" dirty="0" smtClean="0">
                <a:solidFill>
                  <a:schemeClr val="bg1"/>
                </a:solidFill>
                <a:latin typeface="微软雅黑" pitchFamily="34" charset="-122"/>
                <a:ea typeface="微软雅黑" pitchFamily="34" charset="-122"/>
              </a:rPr>
              <a:t>满足该资格许可或认证证书要求的供应商数量具有市场竞争性。</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b="1" dirty="0" smtClean="0">
                <a:solidFill>
                  <a:schemeClr val="bg1"/>
                </a:solidFill>
                <a:latin typeface="微软雅黑" pitchFamily="34" charset="-122"/>
                <a:ea typeface="微软雅黑" pitchFamily="34" charset="-122"/>
              </a:rPr>
              <a:t>② </a:t>
            </a:r>
            <a:r>
              <a:rPr lang="zh-CN" altLang="en-US" sz="1600" dirty="0" smtClean="0">
                <a:solidFill>
                  <a:schemeClr val="bg1"/>
                </a:solidFill>
                <a:latin typeface="微软雅黑" pitchFamily="34" charset="-122"/>
                <a:ea typeface="微软雅黑" pitchFamily="34" charset="-122"/>
              </a:rPr>
              <a:t>项目有特殊要求，可以规定供应商的特定条件。但满足特定条件的供应商要有竞争性。</a:t>
            </a: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       </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文本框 14"/>
          <p:cNvSpPr txBox="1">
            <a:spLocks noChangeArrowheads="1"/>
          </p:cNvSpPr>
          <p:nvPr/>
        </p:nvSpPr>
        <p:spPr bwMode="auto">
          <a:xfrm>
            <a:off x="285720" y="692337"/>
            <a:ext cx="5357850"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5:  </a:t>
            </a:r>
            <a:r>
              <a:rPr lang="zh-CN" altLang="en-US" sz="2000" b="1" dirty="0" smtClean="0">
                <a:solidFill>
                  <a:schemeClr val="bg1"/>
                </a:solidFill>
                <a:latin typeface="微软雅黑" pitchFamily="34" charset="-122"/>
                <a:ea typeface="微软雅黑" pitchFamily="34" charset="-122"/>
              </a:rPr>
              <a:t> 智慧校园网络建设工程项目投诉</a:t>
            </a:r>
          </a:p>
        </p:txBody>
      </p:sp>
      <p:sp>
        <p:nvSpPr>
          <p:cNvPr id="7" name="TextBox 6"/>
          <p:cNvSpPr txBox="1"/>
          <p:nvPr/>
        </p:nvSpPr>
        <p:spPr>
          <a:xfrm>
            <a:off x="1214414" y="1571618"/>
            <a:ext cx="6858048" cy="2554545"/>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“智慧校园网络建设工程项目”公开招标。招标公告发布后，</a:t>
            </a:r>
            <a:r>
              <a:rPr lang="en-US" altLang="zh-CN" sz="1600" dirty="0" smtClean="0">
                <a:solidFill>
                  <a:schemeClr val="bg1"/>
                </a:solidFill>
                <a:latin typeface="微软雅黑" pitchFamily="34" charset="-122"/>
                <a:ea typeface="微软雅黑" pitchFamily="34" charset="-122"/>
              </a:rPr>
              <a:t>T</a:t>
            </a:r>
            <a:r>
              <a:rPr lang="zh-CN" altLang="en-US" sz="1600" dirty="0" smtClean="0">
                <a:solidFill>
                  <a:schemeClr val="bg1"/>
                </a:solidFill>
                <a:latin typeface="微软雅黑" pitchFamily="34" charset="-122"/>
                <a:ea typeface="微软雅黑" pitchFamily="34" charset="-122"/>
              </a:rPr>
              <a:t>公司提出质疑投诉：招标公告要求供应商具有</a:t>
            </a:r>
            <a:r>
              <a:rPr lang="en-US" altLang="zh-CN" sz="1600" dirty="0" smtClean="0">
                <a:solidFill>
                  <a:schemeClr val="bg1"/>
                </a:solidFill>
                <a:latin typeface="微软雅黑" pitchFamily="34" charset="-122"/>
                <a:ea typeface="微软雅黑" pitchFamily="34" charset="-122"/>
              </a:rPr>
              <a:t>CMMI4</a:t>
            </a:r>
            <a:r>
              <a:rPr lang="zh-CN" altLang="en-US" sz="1600" dirty="0" smtClean="0">
                <a:solidFill>
                  <a:schemeClr val="bg1"/>
                </a:solidFill>
                <a:latin typeface="微软雅黑" pitchFamily="34" charset="-122"/>
                <a:ea typeface="微软雅黑" pitchFamily="34" charset="-122"/>
              </a:rPr>
              <a:t>级证书。该证书是对生产研发软件厂商的要求，与本项目硬件采购无关。</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财政部因投诉事项缺乏事实依据，驳回投诉。理由：智慧校园网络建设涉及软件开发和部署能力，并非单一硬件采购。</a:t>
            </a:r>
          </a:p>
          <a:p>
            <a:pPr algn="just"/>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786362"/>
            <a:ext cx="8358246" cy="3416320"/>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财政部在案件处理过程中，发现项目存在三处违法违规情况：一是招标公告要求供应商购买招标文件时具有</a:t>
            </a:r>
            <a:r>
              <a:rPr lang="zh-CN" altLang="en-US" sz="1600" b="1" dirty="0" smtClean="0">
                <a:solidFill>
                  <a:schemeClr val="bg1"/>
                </a:solidFill>
                <a:latin typeface="微软雅黑" pitchFamily="34" charset="-122"/>
                <a:ea typeface="微软雅黑" pitchFamily="34" charset="-122"/>
              </a:rPr>
              <a:t>“软件能力成熟度集成模型</a:t>
            </a:r>
            <a:r>
              <a:rPr lang="en-US" altLang="zh-CN" sz="1600" b="1" dirty="0" smtClean="0">
                <a:solidFill>
                  <a:schemeClr val="bg1"/>
                </a:solidFill>
                <a:latin typeface="微软雅黑" pitchFamily="34" charset="-122"/>
                <a:ea typeface="微软雅黑" pitchFamily="34" charset="-122"/>
              </a:rPr>
              <a:t>4</a:t>
            </a:r>
            <a:r>
              <a:rPr lang="zh-CN" altLang="en-US" sz="1600" b="1" dirty="0" smtClean="0">
                <a:solidFill>
                  <a:schemeClr val="bg1"/>
                </a:solidFill>
                <a:latin typeface="微软雅黑" pitchFamily="34" charset="-122"/>
                <a:ea typeface="微软雅黑" pitchFamily="34" charset="-122"/>
              </a:rPr>
              <a:t>级及以上证书”</a:t>
            </a:r>
            <a:r>
              <a:rPr lang="zh-CN" altLang="en-US" sz="1600" dirty="0" smtClean="0">
                <a:solidFill>
                  <a:schemeClr val="bg1"/>
                </a:solidFill>
                <a:latin typeface="微软雅黑" pitchFamily="34" charset="-122"/>
                <a:ea typeface="微软雅黑" pitchFamily="34" charset="-122"/>
              </a:rPr>
              <a:t>等条件。二是本项目自招标文件开始发出至投标人提交投标文件截止只有</a:t>
            </a:r>
            <a:r>
              <a:rPr lang="en-US" altLang="zh-CN" sz="1600" dirty="0" smtClean="0">
                <a:solidFill>
                  <a:schemeClr val="bg1"/>
                </a:solidFill>
                <a:latin typeface="微软雅黑" pitchFamily="34" charset="-122"/>
                <a:ea typeface="微软雅黑" pitchFamily="34" charset="-122"/>
              </a:rPr>
              <a:t>19</a:t>
            </a:r>
            <a:r>
              <a:rPr lang="zh-CN" altLang="en-US" sz="1600" dirty="0" smtClean="0">
                <a:solidFill>
                  <a:schemeClr val="bg1"/>
                </a:solidFill>
                <a:latin typeface="微软雅黑" pitchFamily="34" charset="-122"/>
                <a:ea typeface="微软雅黑" pitchFamily="34" charset="-122"/>
              </a:rPr>
              <a:t>日。三是本项目采购的产品在集采目录范围内，却委托社会代理机构。责令采购人废标。对代理机构作出警告的行政处罚。</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处理理由： </a:t>
            </a:r>
            <a:r>
              <a:rPr lang="zh-CN" altLang="en-US" sz="1600" dirty="0" smtClean="0">
                <a:solidFill>
                  <a:schemeClr val="bg1"/>
                </a:solidFill>
                <a:latin typeface="微软雅黑" pitchFamily="34" charset="-122"/>
                <a:ea typeface="微软雅黑" pitchFamily="34" charset="-122"/>
              </a:rPr>
              <a:t>① 购买招标文件设置审核条件。</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② 自招标文件发出至投标文件提交截止不足二十日。</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③ 未按规定委托集中采购机构代理采购。</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法律依据：</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第七十一条第（三）项。</a:t>
            </a:r>
            <a:endParaRPr lang="en-US" altLang="zh-CN" sz="1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071552"/>
            <a:ext cx="7572428" cy="2480294"/>
          </a:xfrm>
          <a:prstGeom prst="rect">
            <a:avLst/>
          </a:prstGeom>
          <a:noFill/>
        </p:spPr>
        <p:txBody>
          <a:bodyPr wrap="square" rtlCol="0">
            <a:spAutoFit/>
          </a:bodyPr>
          <a:lstStyle/>
          <a:p>
            <a:pPr algn="just">
              <a:lnSpc>
                <a:spcPct val="200000"/>
              </a:lnSpc>
            </a:pPr>
            <a:r>
              <a:rPr lang="zh-CN" altLang="en-US" sz="1600" b="1" dirty="0" smtClean="0">
                <a:solidFill>
                  <a:srgbClr val="FFFF00"/>
                </a:solidFill>
                <a:latin typeface="微软雅黑" pitchFamily="34" charset="-122"/>
                <a:ea typeface="微软雅黑" pitchFamily="34" charset="-122"/>
              </a:rPr>
              <a:t>提醒：</a:t>
            </a:r>
            <a:endParaRPr lang="en-US" altLang="zh-CN" sz="1600" b="1" dirty="0" smtClean="0">
              <a:solidFill>
                <a:srgbClr val="FFFF00"/>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 ① 在公开招标的政府采购项目中，对供应商提供货物和服务能力的评判，是评审活动的重要内容，应当在评审环节进行，而不是购买招标文件时。</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② 该项目涉及的网络交换机、网络存储设备、网络安全产品等，在集中采购目录范围内，应委托集采机构采购。</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文本框 14"/>
          <p:cNvSpPr txBox="1">
            <a:spLocks noChangeArrowheads="1"/>
          </p:cNvSpPr>
          <p:nvPr/>
        </p:nvSpPr>
        <p:spPr bwMode="auto">
          <a:xfrm>
            <a:off x="357158" y="692337"/>
            <a:ext cx="4929222"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6:</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设备购置竞价采购项目举报</a:t>
            </a:r>
          </a:p>
        </p:txBody>
      </p:sp>
      <p:sp>
        <p:nvSpPr>
          <p:cNvPr id="8" name="TextBox 7"/>
          <p:cNvSpPr txBox="1"/>
          <p:nvPr/>
        </p:nvSpPr>
        <p:spPr>
          <a:xfrm>
            <a:off x="1285852" y="1625124"/>
            <a:ext cx="6215106" cy="1938992"/>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设备购置采购项目”网上竞价，预算</a:t>
            </a:r>
            <a:r>
              <a:rPr lang="en-US" altLang="zh-CN" sz="1600" dirty="0" smtClean="0">
                <a:solidFill>
                  <a:schemeClr val="bg1"/>
                </a:solidFill>
                <a:latin typeface="微软雅黑" pitchFamily="34" charset="-122"/>
                <a:ea typeface="微软雅黑" pitchFamily="34" charset="-122"/>
              </a:rPr>
              <a:t>56</a:t>
            </a:r>
            <a:r>
              <a:rPr lang="zh-CN" altLang="en-US" sz="1600" dirty="0" smtClean="0">
                <a:solidFill>
                  <a:schemeClr val="bg1"/>
                </a:solidFill>
                <a:latin typeface="微软雅黑" pitchFamily="34" charset="-122"/>
                <a:ea typeface="微软雅黑" pitchFamily="34" charset="-122"/>
              </a:rPr>
              <a:t>万元。成交结果发布后，财政部收到举报信：</a:t>
            </a:r>
            <a:r>
              <a:rPr lang="en-US" sz="1600" dirty="0" smtClean="0">
                <a:solidFill>
                  <a:schemeClr val="bg1"/>
                </a:solidFill>
                <a:latin typeface="微软雅黑" pitchFamily="34" charset="-122"/>
                <a:ea typeface="微软雅黑" pitchFamily="34" charset="-122"/>
              </a:rPr>
              <a:t>C</a:t>
            </a:r>
            <a:r>
              <a:rPr lang="zh-CN" altLang="en-US" sz="1600" dirty="0" smtClean="0">
                <a:solidFill>
                  <a:schemeClr val="bg1"/>
                </a:solidFill>
                <a:latin typeface="微软雅黑" pitchFamily="34" charset="-122"/>
                <a:ea typeface="微软雅黑" pitchFamily="34" charset="-122"/>
              </a:rPr>
              <a:t>公司以高价（</a:t>
            </a:r>
            <a:r>
              <a:rPr lang="en-US" altLang="zh-CN" sz="1600" dirty="0" smtClean="0">
                <a:solidFill>
                  <a:schemeClr val="bg1"/>
                </a:solidFill>
                <a:latin typeface="微软雅黑" pitchFamily="34" charset="-122"/>
                <a:ea typeface="微软雅黑" pitchFamily="34" charset="-122"/>
              </a:rPr>
              <a:t> 55.8</a:t>
            </a:r>
            <a:r>
              <a:rPr lang="zh-CN" altLang="en-US" sz="1600" dirty="0" smtClean="0">
                <a:solidFill>
                  <a:schemeClr val="bg1"/>
                </a:solidFill>
                <a:latin typeface="微软雅黑" pitchFamily="34" charset="-122"/>
                <a:ea typeface="微软雅黑" pitchFamily="34" charset="-122"/>
              </a:rPr>
              <a:t>万元）成交，竞价结果有失公平。</a:t>
            </a:r>
            <a:endParaRPr lang="en-US" altLang="zh-CN" sz="1600" dirty="0" smtClean="0">
              <a:solidFill>
                <a:schemeClr val="bg1"/>
              </a:solidFill>
              <a:latin typeface="微软雅黑" pitchFamily="34" charset="-122"/>
              <a:ea typeface="微软雅黑" pitchFamily="34" charset="-122"/>
            </a:endParaRPr>
          </a:p>
          <a:p>
            <a:pPr algn="just"/>
            <a:endParaRPr lang="en-US" altLang="zh-CN" sz="1600" dirty="0" smtClean="0">
              <a:solidFill>
                <a:schemeClr val="bg1"/>
              </a:solidFill>
            </a:endParaRPr>
          </a:p>
          <a:p>
            <a:pPr algn="just"/>
            <a:endParaRPr lang="en-US" altLang="zh-CN" sz="1600" dirty="0" smtClean="0">
              <a:solidFill>
                <a:schemeClr val="bg1"/>
              </a:solidFill>
            </a:endParaRPr>
          </a:p>
          <a:p>
            <a:pPr algn="just"/>
            <a:endParaRPr lang="zh-CN" altLang="en-US"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txBox="1">
            <a:spLocks noChangeArrowheads="1"/>
          </p:cNvSpPr>
          <p:nvPr/>
        </p:nvSpPr>
        <p:spPr bwMode="auto">
          <a:xfrm>
            <a:off x="357158" y="714362"/>
            <a:ext cx="2000264" cy="307777"/>
          </a:xfrm>
          <a:prstGeom prst="rect">
            <a:avLst/>
          </a:prstGeom>
          <a:noFill/>
          <a:ln w="9525">
            <a:noFill/>
            <a:miter lim="800000"/>
            <a:headEnd/>
            <a:tailEnd/>
          </a:ln>
        </p:spPr>
        <p:txBody>
          <a:bodyPr wrap="square" lIns="0" tIns="0" rIns="0" bIns="0" anchor="ctr">
            <a:spAutoFit/>
          </a:bodyPr>
          <a:lstStyle/>
          <a:p>
            <a:pPr algn="ctr" eaLnBrk="1" hangingPunct="1">
              <a:spcBef>
                <a:spcPct val="20000"/>
              </a:spcBef>
              <a:buFont typeface="Arial" pitchFamily="34" charset="0"/>
              <a:buNone/>
            </a:pPr>
            <a:r>
              <a:rPr lang="zh-CN" altLang="en-US" sz="2000" b="1" dirty="0">
                <a:solidFill>
                  <a:schemeClr val="bg1"/>
                </a:solidFill>
                <a:latin typeface="微软雅黑" pitchFamily="34" charset="-122"/>
                <a:ea typeface="微软雅黑" pitchFamily="34" charset="-122"/>
              </a:rPr>
              <a:t>法规制度体系</a:t>
            </a:r>
          </a:p>
        </p:txBody>
      </p:sp>
      <p:sp>
        <p:nvSpPr>
          <p:cNvPr id="5" name="矩形 4">
            <a:extLst>
              <a:ext uri="{FF2B5EF4-FFF2-40B4-BE49-F238E27FC236}">
                <a16:creationId xmlns:a16="http://schemas.microsoft.com/office/drawing/2014/main" xmlns=""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文本框 25"/>
          <p:cNvSpPr txBox="1">
            <a:spLocks noChangeArrowheads="1"/>
          </p:cNvSpPr>
          <p:nvPr/>
        </p:nvSpPr>
        <p:spPr bwMode="auto">
          <a:xfrm>
            <a:off x="285720" y="1142990"/>
            <a:ext cx="8858280" cy="3046978"/>
          </a:xfrm>
          <a:prstGeom prst="rect">
            <a:avLst/>
          </a:prstGeom>
          <a:noFill/>
          <a:ln w="9525">
            <a:noFill/>
            <a:miter lim="800000"/>
            <a:headEnd/>
            <a:tailEnd/>
          </a:ln>
        </p:spPr>
        <p:txBody>
          <a:bodyPr wrap="square" lIns="91431" tIns="45715" rIns="91431" bIns="45715">
            <a:spAutoFit/>
          </a:bodyPr>
          <a:lstStyle/>
          <a:p>
            <a:pPr eaLnBrk="1" hangingPunct="1">
              <a:lnSpc>
                <a:spcPct val="150000"/>
              </a:lnSpc>
            </a:pPr>
            <a:r>
              <a:rPr lang="zh-CN" altLang="en-US" sz="1600" dirty="0">
                <a:solidFill>
                  <a:schemeClr val="bg1"/>
                </a:solidFill>
                <a:latin typeface="微软雅黑" pitchFamily="34" charset="-122"/>
                <a:ea typeface="微软雅黑" pitchFamily="34" charset="-122"/>
              </a:rPr>
              <a:t>一、</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政府采购法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2003.1.1</a:t>
            </a:r>
            <a:r>
              <a:rPr lang="zh-CN" altLang="en-US" sz="1600" dirty="0">
                <a:solidFill>
                  <a:schemeClr val="bg1"/>
                </a:solidFill>
                <a:latin typeface="微软雅黑" pitchFamily="34" charset="-122"/>
                <a:ea typeface="微软雅黑" pitchFamily="34" charset="-122"/>
              </a:rPr>
              <a:t>）及其实施条例（</a:t>
            </a:r>
            <a:r>
              <a:rPr lang="en-US" altLang="zh-CN" sz="1600" dirty="0">
                <a:solidFill>
                  <a:schemeClr val="bg1"/>
                </a:solidFill>
                <a:latin typeface="微软雅黑" pitchFamily="34" charset="-122"/>
                <a:ea typeface="微软雅黑" pitchFamily="34" charset="-122"/>
              </a:rPr>
              <a:t>2015.3.1</a:t>
            </a:r>
            <a:r>
              <a:rPr lang="zh-CN" altLang="en-US" sz="1600" dirty="0">
                <a:solidFill>
                  <a:schemeClr val="bg1"/>
                </a:solidFill>
                <a:latin typeface="微软雅黑" pitchFamily="34" charset="-122"/>
                <a:ea typeface="微软雅黑" pitchFamily="34" charset="-122"/>
              </a:rPr>
              <a:t>） 第六章质疑与投诉</a:t>
            </a:r>
          </a:p>
          <a:p>
            <a:pPr eaLnBrk="1" hangingPunct="1">
              <a:lnSpc>
                <a:spcPct val="150000"/>
              </a:lnSpc>
            </a:pPr>
            <a:r>
              <a:rPr lang="zh-CN" altLang="en-US" sz="1600" dirty="0">
                <a:solidFill>
                  <a:schemeClr val="bg1"/>
                </a:solidFill>
                <a:latin typeface="微软雅黑" pitchFamily="34" charset="-122"/>
                <a:ea typeface="微软雅黑" pitchFamily="34" charset="-122"/>
              </a:rPr>
              <a:t>二、</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招标投标法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2000.1.1</a:t>
            </a:r>
            <a:r>
              <a:rPr lang="zh-CN" altLang="en-US" sz="1600" dirty="0">
                <a:solidFill>
                  <a:schemeClr val="bg1"/>
                </a:solidFill>
                <a:latin typeface="微软雅黑" pitchFamily="34" charset="-122"/>
                <a:ea typeface="微软雅黑" pitchFamily="34" charset="-122"/>
              </a:rPr>
              <a:t>）附则第六十五条、实施条例 （</a:t>
            </a:r>
            <a:r>
              <a:rPr lang="en-US" altLang="zh-CN" sz="1600" dirty="0">
                <a:solidFill>
                  <a:schemeClr val="bg1"/>
                </a:solidFill>
                <a:latin typeface="微软雅黑" pitchFamily="34" charset="-122"/>
                <a:ea typeface="微软雅黑" pitchFamily="34" charset="-122"/>
              </a:rPr>
              <a:t>2012.2.1</a:t>
            </a:r>
            <a:r>
              <a:rPr lang="zh-CN" altLang="en-US" sz="1600" dirty="0" smtClean="0">
                <a:solidFill>
                  <a:schemeClr val="bg1"/>
                </a:solidFill>
                <a:latin typeface="微软雅黑" pitchFamily="34" charset="-122"/>
                <a:ea typeface="微软雅黑" pitchFamily="34" charset="-122"/>
              </a:rPr>
              <a:t>）第五</a:t>
            </a:r>
            <a:r>
              <a:rPr lang="zh-CN" altLang="en-US" sz="1600" dirty="0">
                <a:solidFill>
                  <a:schemeClr val="bg1"/>
                </a:solidFill>
                <a:latin typeface="微软雅黑" pitchFamily="34" charset="-122"/>
                <a:ea typeface="微软雅黑" pitchFamily="34" charset="-122"/>
              </a:rPr>
              <a:t>章投诉与处理</a:t>
            </a:r>
          </a:p>
          <a:p>
            <a:pPr eaLnBrk="1" hangingPunct="1">
              <a:lnSpc>
                <a:spcPct val="150000"/>
              </a:lnSpc>
            </a:pPr>
            <a:r>
              <a:rPr lang="zh-CN" altLang="en-US" sz="1600" dirty="0">
                <a:solidFill>
                  <a:schemeClr val="bg1"/>
                </a:solidFill>
                <a:latin typeface="微软雅黑" pitchFamily="34" charset="-122"/>
                <a:ea typeface="微软雅黑" pitchFamily="34" charset="-122"/>
              </a:rPr>
              <a:t>三、</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行政复议法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a:t>
            </a:r>
            <a:r>
              <a:rPr lang="en-US" altLang="zh-CN" sz="1600" dirty="0">
                <a:solidFill>
                  <a:schemeClr val="bg1"/>
                </a:solidFill>
                <a:latin typeface="微软雅黑" pitchFamily="34" charset="-122"/>
                <a:ea typeface="微软雅黑" pitchFamily="34" charset="-122"/>
              </a:rPr>
              <a:t>1999.10.1</a:t>
            </a:r>
            <a:r>
              <a:rPr lang="zh-CN" altLang="en-US" sz="1600" dirty="0">
                <a:solidFill>
                  <a:schemeClr val="bg1"/>
                </a:solidFill>
                <a:latin typeface="微软雅黑" pitchFamily="34" charset="-122"/>
                <a:ea typeface="微软雅黑" pitchFamily="34" charset="-122"/>
              </a:rPr>
              <a:t>）及其实施条例（</a:t>
            </a:r>
            <a:r>
              <a:rPr lang="en-US" altLang="zh-CN" sz="1600" dirty="0">
                <a:solidFill>
                  <a:schemeClr val="bg1"/>
                </a:solidFill>
                <a:latin typeface="微软雅黑" pitchFamily="34" charset="-122"/>
                <a:ea typeface="微软雅黑" pitchFamily="34" charset="-122"/>
              </a:rPr>
              <a:t>2007.8.1</a:t>
            </a:r>
            <a:r>
              <a:rPr lang="zh-CN" altLang="en-US" sz="1600" dirty="0">
                <a:solidFill>
                  <a:schemeClr val="bg1"/>
                </a:solidFill>
                <a:latin typeface="微软雅黑" pitchFamily="34" charset="-122"/>
                <a:ea typeface="微软雅黑" pitchFamily="34" charset="-122"/>
              </a:rPr>
              <a:t>）</a:t>
            </a:r>
            <a:endParaRPr lang="en-US" altLang="zh-CN" sz="1600" dirty="0">
              <a:solidFill>
                <a:schemeClr val="bg1"/>
              </a:solidFill>
              <a:latin typeface="微软雅黑" pitchFamily="34" charset="-122"/>
              <a:ea typeface="微软雅黑" pitchFamily="34" charset="-122"/>
            </a:endParaRPr>
          </a:p>
          <a:p>
            <a:pPr>
              <a:lnSpc>
                <a:spcPct val="150000"/>
              </a:lnSpc>
            </a:pPr>
            <a:r>
              <a:rPr lang="zh-CN" altLang="en-US" sz="1600" dirty="0">
                <a:solidFill>
                  <a:schemeClr val="bg1"/>
                </a:solidFill>
                <a:latin typeface="微软雅黑" pitchFamily="34" charset="-122"/>
                <a:ea typeface="微软雅黑" pitchFamily="34" charset="-122"/>
              </a:rPr>
              <a:t>四</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行政处罚法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1996.10.1</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 </a:t>
            </a:r>
            <a:endParaRPr lang="en-US" altLang="zh-CN" sz="1600" dirty="0" smtClean="0">
              <a:solidFill>
                <a:schemeClr val="bg1"/>
              </a:solidFill>
              <a:latin typeface="微软雅黑" pitchFamily="34" charset="-122"/>
              <a:ea typeface="微软雅黑" pitchFamily="34" charset="-122"/>
            </a:endParaRPr>
          </a:p>
          <a:p>
            <a:pPr>
              <a:lnSpc>
                <a:spcPct val="150000"/>
              </a:lnSpc>
            </a:pPr>
            <a:r>
              <a:rPr lang="zh-CN" altLang="en-US" sz="1600" dirty="0" smtClean="0">
                <a:solidFill>
                  <a:schemeClr val="bg1"/>
                </a:solidFill>
                <a:latin typeface="微软雅黑" pitchFamily="34" charset="-122"/>
                <a:ea typeface="微软雅黑" pitchFamily="34" charset="-122"/>
              </a:rPr>
              <a:t>五</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行政诉讼法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1990.10.1</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2014.11</a:t>
            </a:r>
            <a:r>
              <a:rPr lang="zh-CN" altLang="en-US" sz="1600" dirty="0" smtClean="0">
                <a:solidFill>
                  <a:schemeClr val="bg1"/>
                </a:solidFill>
                <a:latin typeface="微软雅黑" pitchFamily="34" charset="-122"/>
                <a:ea typeface="微软雅黑" pitchFamily="34" charset="-122"/>
              </a:rPr>
              <a:t>第一次修正，</a:t>
            </a:r>
            <a:r>
              <a:rPr lang="en-US" altLang="zh-CN" sz="1600" dirty="0" smtClean="0">
                <a:solidFill>
                  <a:schemeClr val="bg1"/>
                </a:solidFill>
                <a:latin typeface="微软雅黑" pitchFamily="34" charset="-122"/>
                <a:ea typeface="微软雅黑" pitchFamily="34" charset="-122"/>
              </a:rPr>
              <a:t>2017.6</a:t>
            </a:r>
            <a:r>
              <a:rPr lang="zh-CN" altLang="en-US" sz="1600" dirty="0" smtClean="0">
                <a:solidFill>
                  <a:schemeClr val="bg1"/>
                </a:solidFill>
                <a:latin typeface="微软雅黑" pitchFamily="34" charset="-122"/>
                <a:ea typeface="微软雅黑" pitchFamily="34" charset="-122"/>
              </a:rPr>
              <a:t>第二次</a:t>
            </a:r>
            <a:endParaRPr lang="en-US" altLang="zh-CN" sz="1600" dirty="0">
              <a:solidFill>
                <a:schemeClr val="bg1"/>
              </a:solidFill>
              <a:latin typeface="微软雅黑" pitchFamily="34" charset="-122"/>
              <a:ea typeface="微软雅黑" pitchFamily="34" charset="-122"/>
            </a:endParaRPr>
          </a:p>
          <a:p>
            <a:pPr eaLnBrk="1" hangingPunct="1">
              <a:lnSpc>
                <a:spcPct val="150000"/>
              </a:lnSpc>
            </a:pPr>
            <a:r>
              <a:rPr lang="zh-CN" altLang="en-US" sz="1600" dirty="0" smtClean="0">
                <a:solidFill>
                  <a:schemeClr val="bg1"/>
                </a:solidFill>
                <a:latin typeface="微软雅黑" pitchFamily="34" charset="-122"/>
                <a:ea typeface="微软雅黑" pitchFamily="34" charset="-122"/>
              </a:rPr>
              <a:t>六</a:t>
            </a:r>
            <a:r>
              <a:rPr lang="zh-CN" altLang="en-US" sz="1600" dirty="0" smtClean="0">
                <a:solidFill>
                  <a:schemeClr val="bg1"/>
                </a:solidFill>
                <a:latin typeface="微软雅黑" pitchFamily="34" charset="-122"/>
                <a:ea typeface="微软雅黑" pitchFamily="34" charset="-122"/>
              </a:rPr>
              <a:t>、  财政部</a:t>
            </a:r>
            <a:r>
              <a:rPr lang="en-US" altLang="zh-CN" sz="1600" dirty="0" smtClean="0">
                <a:solidFill>
                  <a:schemeClr val="bg1"/>
                </a:solidFill>
                <a:latin typeface="微软雅黑" pitchFamily="34" charset="-122"/>
                <a:ea typeface="微软雅黑" pitchFamily="34" charset="-122"/>
              </a:rPr>
              <a:t>94</a:t>
            </a:r>
            <a:r>
              <a:rPr lang="zh-CN" altLang="en-US" sz="1600" dirty="0" smtClean="0">
                <a:solidFill>
                  <a:schemeClr val="bg1"/>
                </a:solidFill>
                <a:latin typeface="微软雅黑" pitchFamily="34" charset="-122"/>
                <a:ea typeface="微软雅黑" pitchFamily="34" charset="-122"/>
              </a:rPr>
              <a:t>号令</a:t>
            </a:r>
            <a:r>
              <a:rPr lang="zh-CN" altLang="en-US" sz="1600" dirty="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2018.3</a:t>
            </a:r>
            <a:r>
              <a:rPr lang="zh-CN" altLang="en-US" sz="1600" dirty="0" smtClean="0">
                <a:solidFill>
                  <a:schemeClr val="bg1"/>
                </a:solidFill>
                <a:latin typeface="微软雅黑" pitchFamily="34" charset="-122"/>
                <a:ea typeface="微软雅黑" pitchFamily="34" charset="-122"/>
              </a:rPr>
              <a:t>）</a:t>
            </a:r>
            <a:endParaRPr lang="en-US" altLang="zh-CN" sz="1600" dirty="0">
              <a:solidFill>
                <a:schemeClr val="bg1"/>
              </a:solidFill>
              <a:latin typeface="微软雅黑" pitchFamily="34" charset="-122"/>
              <a:ea typeface="微软雅黑" pitchFamily="34" charset="-122"/>
            </a:endParaRPr>
          </a:p>
          <a:p>
            <a:pPr eaLnBrk="1" hangingPunct="1">
              <a:lnSpc>
                <a:spcPct val="150000"/>
              </a:lnSpc>
            </a:pPr>
            <a:r>
              <a:rPr lang="zh-CN" altLang="en-US" sz="1600" dirty="0" smtClean="0">
                <a:solidFill>
                  <a:schemeClr val="bg1"/>
                </a:solidFill>
                <a:latin typeface="微软雅黑" pitchFamily="34" charset="-122"/>
                <a:ea typeface="微软雅黑" pitchFamily="34" charset="-122"/>
              </a:rPr>
              <a:t>七</a:t>
            </a:r>
            <a:r>
              <a:rPr lang="zh-CN" altLang="en-US" sz="1600" dirty="0" smtClean="0">
                <a:solidFill>
                  <a:schemeClr val="bg1"/>
                </a:solidFill>
                <a:latin typeface="微软雅黑" pitchFamily="34" charset="-122"/>
                <a:ea typeface="微软雅黑" pitchFamily="34" charset="-122"/>
              </a:rPr>
              <a:t>、  </a:t>
            </a:r>
            <a:r>
              <a:rPr lang="zh-CN" altLang="en-US" dirty="0" smtClean="0">
                <a:solidFill>
                  <a:schemeClr val="bg1"/>
                </a:solidFill>
                <a:latin typeface="微软雅黑" pitchFamily="34" charset="-122"/>
                <a:ea typeface="微软雅黑" pitchFamily="34" charset="-122"/>
              </a:rPr>
              <a:t>财政部</a:t>
            </a:r>
            <a:r>
              <a:rPr lang="zh-CN" altLang="en-US" dirty="0">
                <a:solidFill>
                  <a:schemeClr val="bg1"/>
                </a:solidFill>
                <a:latin typeface="微软雅黑" pitchFamily="34" charset="-122"/>
                <a:ea typeface="微软雅黑" pitchFamily="34" charset="-122"/>
              </a:rPr>
              <a:t>关于加强政府采购供应商投诉受理审查工作的通知（财库</a:t>
            </a:r>
            <a:r>
              <a:rPr lang="en-US" altLang="zh-CN" dirty="0">
                <a:solidFill>
                  <a:schemeClr val="bg1"/>
                </a:solidFill>
                <a:latin typeface="微软雅黑" pitchFamily="34" charset="-122"/>
                <a:ea typeface="微软雅黑" pitchFamily="34" charset="-122"/>
              </a:rPr>
              <a:t>[2007]1</a:t>
            </a:r>
            <a:r>
              <a:rPr lang="zh-CN" altLang="en-US" dirty="0">
                <a:solidFill>
                  <a:schemeClr val="bg1"/>
                </a:solidFill>
                <a:latin typeface="微软雅黑" pitchFamily="34" charset="-122"/>
                <a:ea typeface="微软雅黑" pitchFamily="34" charset="-122"/>
              </a:rPr>
              <a:t>号）</a:t>
            </a:r>
          </a:p>
          <a:p>
            <a:pPr eaLnBrk="1" hangingPunct="1">
              <a:lnSpc>
                <a:spcPct val="150000"/>
              </a:lnSpc>
            </a:pPr>
            <a:r>
              <a:rPr lang="zh-CN" altLang="en-US" sz="1600" dirty="0" smtClean="0">
                <a:solidFill>
                  <a:schemeClr val="bg1"/>
                </a:solidFill>
                <a:latin typeface="微软雅黑" pitchFamily="34" charset="-122"/>
                <a:ea typeface="微软雅黑" pitchFamily="34" charset="-122"/>
              </a:rPr>
              <a:t>八</a:t>
            </a:r>
            <a:r>
              <a:rPr lang="zh-CN" altLang="en-US" sz="1600" dirty="0" smtClean="0">
                <a:solidFill>
                  <a:schemeClr val="bg1"/>
                </a:solidFill>
                <a:latin typeface="微软雅黑" pitchFamily="34" charset="-122"/>
                <a:ea typeface="微软雅黑" pitchFamily="34" charset="-122"/>
              </a:rPr>
              <a:t>、  </a:t>
            </a:r>
            <a:r>
              <a:rPr lang="zh-CN" altLang="en-US" dirty="0" smtClean="0">
                <a:solidFill>
                  <a:schemeClr val="bg1"/>
                </a:solidFill>
                <a:latin typeface="微软雅黑" pitchFamily="34" charset="-122"/>
                <a:ea typeface="微软雅黑" pitchFamily="34" charset="-122"/>
              </a:rPr>
              <a:t>财政部</a:t>
            </a:r>
            <a:r>
              <a:rPr lang="zh-CN" altLang="en-US" dirty="0">
                <a:solidFill>
                  <a:schemeClr val="bg1"/>
                </a:solidFill>
                <a:latin typeface="微软雅黑" pitchFamily="34" charset="-122"/>
                <a:ea typeface="微软雅黑" pitchFamily="34" charset="-122"/>
              </a:rPr>
              <a:t>关于明确政府采购联合采购活动中举报投诉事项监管权问题的通知 </a:t>
            </a:r>
            <a:r>
              <a:rPr lang="zh-CN" altLang="en-US" dirty="0" smtClean="0">
                <a:solidFill>
                  <a:schemeClr val="bg1"/>
                </a:solidFill>
                <a:latin typeface="微软雅黑" pitchFamily="34" charset="-122"/>
                <a:ea typeface="微软雅黑" pitchFamily="34" charset="-122"/>
              </a:rPr>
              <a:t>（</a:t>
            </a:r>
            <a:r>
              <a:rPr lang="zh-CN" altLang="en-US" dirty="0">
                <a:solidFill>
                  <a:schemeClr val="bg1"/>
                </a:solidFill>
                <a:latin typeface="微软雅黑" pitchFamily="34" charset="-122"/>
                <a:ea typeface="微软雅黑" pitchFamily="34" charset="-122"/>
              </a:rPr>
              <a:t>财库函</a:t>
            </a:r>
            <a:r>
              <a:rPr lang="en-US" altLang="zh-CN" dirty="0">
                <a:solidFill>
                  <a:schemeClr val="bg1"/>
                </a:solidFill>
                <a:latin typeface="微软雅黑" pitchFamily="34" charset="-122"/>
                <a:ea typeface="微软雅黑" pitchFamily="34" charset="-122"/>
              </a:rPr>
              <a:t>[2012]21</a:t>
            </a:r>
            <a:r>
              <a:rPr lang="zh-CN" altLang="en-US" dirty="0">
                <a:solidFill>
                  <a:schemeClr val="bg1"/>
                </a:solidFill>
                <a:latin typeface="微软雅黑" pitchFamily="34" charset="-122"/>
                <a:ea typeface="微软雅黑" pitchFamily="34" charset="-122"/>
              </a:rPr>
              <a:t>号）</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936862"/>
            <a:ext cx="7715304" cy="4278094"/>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财政部审查发现，参与竞价的</a:t>
            </a:r>
            <a:r>
              <a:rPr lang="en-US" altLang="zh-CN" sz="1600" dirty="0" smtClean="0">
                <a:solidFill>
                  <a:schemeClr val="bg1"/>
                </a:solidFill>
                <a:latin typeface="微软雅黑" pitchFamily="34" charset="-122"/>
                <a:ea typeface="微软雅黑" pitchFamily="34" charset="-122"/>
              </a:rPr>
              <a:t>D</a:t>
            </a:r>
            <a:r>
              <a:rPr lang="zh-CN" altLang="en-US" sz="1600" dirty="0" smtClean="0">
                <a:solidFill>
                  <a:schemeClr val="bg1"/>
                </a:solidFill>
                <a:latin typeface="微软雅黑" pitchFamily="34" charset="-122"/>
                <a:ea typeface="微软雅黑" pitchFamily="34" charset="-122"/>
              </a:rPr>
              <a:t>公司，提交的法人代表授权书、技术指标应答书和报价单，加盖的公章是</a:t>
            </a:r>
            <a:r>
              <a:rPr lang="en-US" altLang="zh-CN" sz="1600" dirty="0" smtClean="0">
                <a:solidFill>
                  <a:schemeClr val="bg1"/>
                </a:solidFill>
                <a:latin typeface="微软雅黑" pitchFamily="34" charset="-122"/>
                <a:ea typeface="微软雅黑" pitchFamily="34" charset="-122"/>
              </a:rPr>
              <a:t>C</a:t>
            </a:r>
            <a:r>
              <a:rPr lang="zh-CN" altLang="en-US" sz="1600" dirty="0" smtClean="0">
                <a:solidFill>
                  <a:schemeClr val="bg1"/>
                </a:solidFill>
                <a:latin typeface="微软雅黑" pitchFamily="34" charset="-122"/>
                <a:ea typeface="微软雅黑" pitchFamily="34" charset="-122"/>
              </a:rPr>
              <a:t>公司的。决定成交无效，对</a:t>
            </a:r>
            <a:r>
              <a:rPr lang="en-US" sz="1600" dirty="0" smtClean="0">
                <a:solidFill>
                  <a:schemeClr val="bg1"/>
                </a:solidFill>
                <a:latin typeface="微软雅黑" pitchFamily="34" charset="-122"/>
                <a:ea typeface="微软雅黑" pitchFamily="34" charset="-122"/>
              </a:rPr>
              <a:t>C</a:t>
            </a:r>
            <a:r>
              <a:rPr lang="zh-CN" altLang="en-US" sz="1600" dirty="0" smtClean="0">
                <a:solidFill>
                  <a:schemeClr val="bg1"/>
                </a:solidFill>
                <a:latin typeface="微软雅黑" pitchFamily="34" charset="-122"/>
                <a:ea typeface="微软雅黑" pitchFamily="34" charset="-122"/>
              </a:rPr>
              <a:t>公司和</a:t>
            </a:r>
            <a:r>
              <a:rPr lang="en-US" sz="1600" dirty="0" smtClean="0">
                <a:solidFill>
                  <a:schemeClr val="bg1"/>
                </a:solidFill>
                <a:latin typeface="微软雅黑" pitchFamily="34" charset="-122"/>
                <a:ea typeface="微软雅黑" pitchFamily="34" charset="-122"/>
              </a:rPr>
              <a:t>D</a:t>
            </a:r>
            <a:r>
              <a:rPr lang="zh-CN" altLang="en-US" sz="1600" dirty="0" smtClean="0">
                <a:solidFill>
                  <a:schemeClr val="bg1"/>
                </a:solidFill>
                <a:latin typeface="微软雅黑" pitchFamily="34" charset="-122"/>
                <a:ea typeface="微软雅黑" pitchFamily="34" charset="-122"/>
              </a:rPr>
              <a:t>公司作出行政处罚。对</a:t>
            </a:r>
            <a:r>
              <a:rPr lang="en-US" altLang="zh-CN" sz="1600" dirty="0" smtClean="0">
                <a:solidFill>
                  <a:schemeClr val="bg1"/>
                </a:solidFill>
                <a:latin typeface="微软雅黑" pitchFamily="34" charset="-122"/>
                <a:ea typeface="微软雅黑" pitchFamily="34" charset="-122"/>
              </a:rPr>
              <a:t>C</a:t>
            </a:r>
            <a:r>
              <a:rPr lang="zh-CN" altLang="en-US" sz="1600" dirty="0" smtClean="0">
                <a:solidFill>
                  <a:schemeClr val="bg1"/>
                </a:solidFill>
                <a:latin typeface="微软雅黑" pitchFamily="34" charset="-122"/>
                <a:ea typeface="微软雅黑" pitchFamily="34" charset="-122"/>
              </a:rPr>
              <a:t>公司处以采购金额千分之五的罚款，列入不良行为记录名单，在一年内禁止参加政府采购活动，没收违法所得（即采购合同已支付金额）；对</a:t>
            </a:r>
            <a:r>
              <a:rPr lang="en-US" altLang="zh-CN" sz="1600" dirty="0" smtClean="0">
                <a:solidFill>
                  <a:schemeClr val="bg1"/>
                </a:solidFill>
                <a:latin typeface="微软雅黑" pitchFamily="34" charset="-122"/>
                <a:ea typeface="微软雅黑" pitchFamily="34" charset="-122"/>
              </a:rPr>
              <a:t>D</a:t>
            </a:r>
            <a:r>
              <a:rPr lang="zh-CN" altLang="en-US" sz="1600" dirty="0" smtClean="0">
                <a:solidFill>
                  <a:schemeClr val="bg1"/>
                </a:solidFill>
                <a:latin typeface="微软雅黑" pitchFamily="34" charset="-122"/>
                <a:ea typeface="微软雅黑" pitchFamily="34" charset="-122"/>
              </a:rPr>
              <a:t>公司处以采购金额千分之五的罚款，列入不良行为记录名单，在一年内禁止参加政府采购活动。</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C</a:t>
            </a:r>
            <a:r>
              <a:rPr lang="zh-CN" altLang="en-US" sz="1600" dirty="0" smtClean="0">
                <a:solidFill>
                  <a:schemeClr val="bg1"/>
                </a:solidFill>
                <a:latin typeface="微软雅黑" pitchFamily="34" charset="-122"/>
                <a:ea typeface="微软雅黑" pitchFamily="34" charset="-122"/>
              </a:rPr>
              <a:t>公司提出行政诉讼。法院鉴于</a:t>
            </a:r>
            <a:r>
              <a:rPr lang="en-US" altLang="zh-CN" sz="1600" dirty="0" smtClean="0">
                <a:solidFill>
                  <a:schemeClr val="bg1"/>
                </a:solidFill>
                <a:latin typeface="微软雅黑" pitchFamily="34" charset="-122"/>
                <a:ea typeface="微软雅黑" pitchFamily="34" charset="-122"/>
              </a:rPr>
              <a:t>C</a:t>
            </a:r>
            <a:r>
              <a:rPr lang="zh-CN" altLang="en-US" sz="1600" dirty="0" smtClean="0">
                <a:solidFill>
                  <a:schemeClr val="bg1"/>
                </a:solidFill>
                <a:latin typeface="微软雅黑" pitchFamily="34" charset="-122"/>
                <a:ea typeface="微软雅黑" pitchFamily="34" charset="-122"/>
              </a:rPr>
              <a:t>在行政处罚决定作出前已退回中标款，取消了没收违法所得，支持了其他处罚。</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endParaRPr lang="zh-CN" altLang="en-US" sz="1600" dirty="0" smtClean="0">
              <a:solidFill>
                <a:schemeClr val="bg1"/>
              </a:solidFill>
              <a:latin typeface="微软雅黑" pitchFamily="34" charset="-122"/>
              <a:ea typeface="微软雅黑" pitchFamily="34" charset="-122"/>
            </a:endParaRPr>
          </a:p>
          <a:p>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8662" y="785800"/>
            <a:ext cx="7500990" cy="3539430"/>
          </a:xfrm>
          <a:prstGeom prst="rect">
            <a:avLst/>
          </a:prstGeom>
        </p:spPr>
        <p:txBody>
          <a:bodyPr wrap="square">
            <a:spAutoFit/>
          </a:bodyPr>
          <a:lstStyle/>
          <a:p>
            <a:pPr algn="just">
              <a:lnSpc>
                <a:spcPct val="200000"/>
              </a:lnSpc>
            </a:pPr>
            <a:r>
              <a:rPr lang="zh-CN" altLang="en-US" sz="1600" b="1" dirty="0" smtClean="0">
                <a:solidFill>
                  <a:srgbClr val="FFFF00"/>
                </a:solidFill>
                <a:latin typeface="微软雅黑" pitchFamily="34" charset="-122"/>
                <a:ea typeface="微软雅黑" pitchFamily="34" charset="-122"/>
              </a:rPr>
              <a:t>处理理由：</a:t>
            </a:r>
            <a:r>
              <a:rPr lang="zh-CN" altLang="en-US" sz="1600" dirty="0" smtClean="0">
                <a:solidFill>
                  <a:schemeClr val="bg1"/>
                </a:solidFill>
                <a:latin typeface="微软雅黑" pitchFamily="34" charset="-122"/>
                <a:ea typeface="微软雅黑" pitchFamily="34" charset="-122"/>
              </a:rPr>
              <a:t>属于供应商之间为谋求特定供应商中标、成交的串通行为。</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b="1" dirty="0" smtClean="0">
                <a:solidFill>
                  <a:srgbClr val="FFFF00"/>
                </a:solidFill>
                <a:latin typeface="微软雅黑" pitchFamily="34" charset="-122"/>
                <a:ea typeface="微软雅黑" pitchFamily="34" charset="-122"/>
              </a:rPr>
              <a:t>法律依据： </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第七十四条第（七）项、</a:t>
            </a:r>
            <a:r>
              <a:rPr lang="zh-CN" altLang="en-US" sz="1600" dirty="0" smtClean="0"/>
              <a:t> </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政府采购货物和服务招标投标管理办法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（财政部令第</a:t>
            </a:r>
            <a:r>
              <a:rPr lang="en-US" altLang="zh-CN" sz="1600" dirty="0" smtClean="0">
                <a:solidFill>
                  <a:schemeClr val="bg1"/>
                </a:solidFill>
                <a:latin typeface="微软雅黑" pitchFamily="34" charset="-122"/>
                <a:ea typeface="微软雅黑" pitchFamily="34" charset="-122"/>
              </a:rPr>
              <a:t>87</a:t>
            </a:r>
            <a:r>
              <a:rPr lang="zh-CN" altLang="en-US" sz="1600" dirty="0" smtClean="0">
                <a:solidFill>
                  <a:schemeClr val="bg1"/>
                </a:solidFill>
                <a:latin typeface="微软雅黑" pitchFamily="34" charset="-122"/>
                <a:ea typeface="微软雅黑" pitchFamily="34" charset="-122"/>
              </a:rPr>
              <a:t>号）第三十七条第（五）项。</a:t>
            </a:r>
            <a:endParaRPr lang="en-US" altLang="zh-CN" sz="1600" dirty="0" smtClean="0">
              <a:solidFill>
                <a:schemeClr val="bg1"/>
              </a:solidFill>
              <a:latin typeface="微软雅黑" pitchFamily="34" charset="-122"/>
              <a:ea typeface="微软雅黑" pitchFamily="34" charset="-122"/>
            </a:endParaRPr>
          </a:p>
          <a:p>
            <a:pPr algn="just">
              <a:lnSpc>
                <a:spcPct val="200000"/>
              </a:lnSpc>
            </a:pPr>
            <a:endParaRPr lang="en-US" altLang="zh-CN" sz="1600" b="1" dirty="0" smtClean="0">
              <a:solidFill>
                <a:srgbClr val="FFFF00"/>
              </a:solidFill>
              <a:latin typeface="微软雅黑" pitchFamily="34" charset="-122"/>
              <a:ea typeface="微软雅黑" pitchFamily="34" charset="-122"/>
            </a:endParaRPr>
          </a:p>
          <a:p>
            <a:pPr algn="just">
              <a:lnSpc>
                <a:spcPct val="200000"/>
              </a:lnSpc>
            </a:pPr>
            <a:r>
              <a:rPr lang="zh-CN" altLang="en-US" sz="1600" b="1" dirty="0" smtClean="0">
                <a:solidFill>
                  <a:srgbClr val="FFFF00"/>
                </a:solidFill>
                <a:latin typeface="微软雅黑" pitchFamily="34" charset="-122"/>
                <a:ea typeface="微软雅黑" pitchFamily="34" charset="-122"/>
              </a:rPr>
              <a:t>提醒：</a:t>
            </a:r>
            <a:r>
              <a:rPr lang="zh-CN" altLang="en-US" sz="1600" dirty="0" smtClean="0">
                <a:solidFill>
                  <a:schemeClr val="bg1"/>
                </a:solidFill>
                <a:latin typeface="微软雅黑" pitchFamily="34" charset="-122"/>
                <a:ea typeface="微软雅黑" pitchFamily="34" charset="-122"/>
              </a:rPr>
              <a:t>①</a:t>
            </a:r>
            <a:r>
              <a:rPr lang="zh-CN" altLang="en-US" sz="1600" b="1" dirty="0" smtClean="0">
                <a:solidFill>
                  <a:srgbClr val="FFFF00"/>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公章代表公司意志，具有法律效力。采购文件混盖公章，又无不合理理由，相当于不同投标人的投标文件相互混装，属于串标行为。</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② 在政采活动中，供应商应当对盖有公司公章的投标材料的真实性、合法性负责。</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文本框 14"/>
          <p:cNvSpPr txBox="1">
            <a:spLocks noChangeArrowheads="1"/>
          </p:cNvSpPr>
          <p:nvPr/>
        </p:nvSpPr>
        <p:spPr bwMode="auto">
          <a:xfrm>
            <a:off x="214282" y="692337"/>
            <a:ext cx="5429288"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案例</a:t>
            </a:r>
            <a:r>
              <a:rPr lang="en-US" altLang="zh-CN" sz="2000" b="1" dirty="0" smtClean="0">
                <a:solidFill>
                  <a:schemeClr val="bg1"/>
                </a:solidFill>
                <a:latin typeface="微软雅黑" pitchFamily="34" charset="-122"/>
                <a:ea typeface="微软雅黑" pitchFamily="34" charset="-122"/>
              </a:rPr>
              <a:t>7:</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无线网络系统扩容采购项目举报 </a:t>
            </a:r>
          </a:p>
        </p:txBody>
      </p:sp>
      <p:sp>
        <p:nvSpPr>
          <p:cNvPr id="8" name="TextBox 7"/>
          <p:cNvSpPr txBox="1"/>
          <p:nvPr/>
        </p:nvSpPr>
        <p:spPr>
          <a:xfrm>
            <a:off x="1071538" y="1628371"/>
            <a:ext cx="6858048" cy="2800767"/>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无线网络系统扩容采购项目”公开招标。评标委员会推荐</a:t>
            </a:r>
            <a:r>
              <a:rPr lang="en-US" altLang="en-US" sz="1600" dirty="0" smtClean="0">
                <a:solidFill>
                  <a:schemeClr val="bg1"/>
                </a:solidFill>
                <a:latin typeface="微软雅黑" pitchFamily="34" charset="-122"/>
                <a:ea typeface="微软雅黑" pitchFamily="34" charset="-122"/>
              </a:rPr>
              <a:t>J</a:t>
            </a:r>
            <a:r>
              <a:rPr lang="zh-CN" altLang="en-US" sz="1600" dirty="0" smtClean="0">
                <a:solidFill>
                  <a:schemeClr val="bg1"/>
                </a:solidFill>
                <a:latin typeface="微软雅黑" pitchFamily="34" charset="-122"/>
                <a:ea typeface="微软雅黑" pitchFamily="34" charset="-122"/>
              </a:rPr>
              <a:t>公司为中标供应商。供应商</a:t>
            </a:r>
            <a:r>
              <a:rPr lang="en-US" altLang="en-US" sz="1600" dirty="0" smtClean="0">
                <a:solidFill>
                  <a:schemeClr val="bg1"/>
                </a:solidFill>
                <a:latin typeface="微软雅黑" pitchFamily="34" charset="-122"/>
                <a:ea typeface="微软雅黑" pitchFamily="34" charset="-122"/>
              </a:rPr>
              <a:t>B</a:t>
            </a:r>
            <a:r>
              <a:rPr lang="zh-CN" altLang="en-US" sz="1600" dirty="0" smtClean="0">
                <a:solidFill>
                  <a:schemeClr val="bg1"/>
                </a:solidFill>
                <a:latin typeface="微软雅黑" pitchFamily="34" charset="-122"/>
                <a:ea typeface="微软雅黑" pitchFamily="34" charset="-122"/>
              </a:rPr>
              <a:t>向财政部提交举报材料，认为</a:t>
            </a:r>
            <a:r>
              <a:rPr lang="en-US" altLang="en-US" sz="1600" dirty="0" smtClean="0">
                <a:solidFill>
                  <a:schemeClr val="bg1"/>
                </a:solidFill>
                <a:latin typeface="微软雅黑" pitchFamily="34" charset="-122"/>
                <a:ea typeface="微软雅黑" pitchFamily="34" charset="-122"/>
              </a:rPr>
              <a:t>J</a:t>
            </a:r>
            <a:r>
              <a:rPr lang="zh-CN" altLang="en-US" sz="1600" dirty="0" smtClean="0">
                <a:solidFill>
                  <a:schemeClr val="bg1"/>
                </a:solidFill>
                <a:latin typeface="微软雅黑" pitchFamily="34" charset="-122"/>
                <a:ea typeface="微软雅黑" pitchFamily="34" charset="-122"/>
              </a:rPr>
              <a:t>此前未按竞价规则履约，被某地一代理机构列入失信名单，不符合</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第二十二条的规定。</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财政部作出处理决定：举报事项缺乏事实依据。</a:t>
            </a:r>
          </a:p>
          <a:p>
            <a:endParaRPr lang="zh-CN" altLang="en-US" sz="1600" dirty="0" smtClean="0"/>
          </a:p>
          <a:p>
            <a:endParaRPr lang="zh-CN" alt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734690"/>
            <a:ext cx="8215370" cy="3908762"/>
          </a:xfrm>
          <a:prstGeom prst="rect">
            <a:avLst/>
          </a:prstGeom>
          <a:noFill/>
        </p:spPr>
        <p:txBody>
          <a:bodyPr wrap="square" rtlCol="0">
            <a:spAutoFit/>
          </a:bodyPr>
          <a:lstStyle/>
          <a:p>
            <a:pPr algn="just">
              <a:lnSpc>
                <a:spcPct val="150000"/>
              </a:lnSpc>
            </a:pPr>
            <a:r>
              <a:rPr lang="zh-CN" altLang="en-US" sz="1600" b="1" dirty="0" smtClean="0">
                <a:solidFill>
                  <a:srgbClr val="FFFF00"/>
                </a:solidFill>
                <a:latin typeface="微软雅黑" pitchFamily="34" charset="-122"/>
                <a:ea typeface="微软雅黑" pitchFamily="34" charset="-122"/>
              </a:rPr>
              <a:t>处理理由：</a:t>
            </a:r>
            <a:r>
              <a:rPr lang="zh-CN" altLang="en-US" sz="1600" dirty="0" smtClean="0">
                <a:solidFill>
                  <a:schemeClr val="bg1"/>
                </a:solidFill>
                <a:latin typeface="微软雅黑" pitchFamily="34" charset="-122"/>
                <a:ea typeface="微软雅黑" pitchFamily="34" charset="-122"/>
              </a:rPr>
              <a:t>经调查，截至开标之日，在“诚信中国”、“中国政府采购网”等官网指定媒体上未发现</a:t>
            </a:r>
            <a:r>
              <a:rPr lang="en-US" sz="1600" dirty="0" smtClean="0">
                <a:solidFill>
                  <a:schemeClr val="bg1"/>
                </a:solidFill>
                <a:latin typeface="微软雅黑" pitchFamily="34" charset="-122"/>
                <a:ea typeface="微软雅黑" pitchFamily="34" charset="-122"/>
              </a:rPr>
              <a:t>J</a:t>
            </a:r>
            <a:r>
              <a:rPr lang="zh-CN" altLang="en-US" sz="1600" dirty="0" smtClean="0">
                <a:solidFill>
                  <a:schemeClr val="bg1"/>
                </a:solidFill>
                <a:latin typeface="微软雅黑" pitchFamily="34" charset="-122"/>
                <a:ea typeface="微软雅黑" pitchFamily="34" charset="-122"/>
              </a:rPr>
              <a:t>公司存在严重违法失信行为记录，没有被列入失信被执行人、重大税收违法案件当事人、政府采购严重违法失信行为记录名单，符合招标文件要求。</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法律依据：</a:t>
            </a:r>
            <a:r>
              <a:rPr lang="zh-CN" altLang="en-US" sz="1600" dirty="0" smtClean="0"/>
              <a:t> </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第二十二条第一款第（五）项、</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第十九条第一款、</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财政部关于在政府采购活动中查询及使用信用记录有关问题的通知</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（财库</a:t>
            </a:r>
            <a:r>
              <a:rPr lang="en-US" altLang="zh-CN" sz="1600" dirty="0" smtClean="0">
                <a:solidFill>
                  <a:schemeClr val="bg1"/>
                </a:solidFill>
                <a:latin typeface="微软雅黑" pitchFamily="34" charset="-122"/>
                <a:ea typeface="微软雅黑" pitchFamily="34" charset="-122"/>
              </a:rPr>
              <a:t>〔</a:t>
            </a:r>
            <a:r>
              <a:rPr lang="en-US" altLang="en-US" sz="1600" dirty="0" smtClean="0">
                <a:solidFill>
                  <a:schemeClr val="bg1"/>
                </a:solidFill>
                <a:latin typeface="微软雅黑" pitchFamily="34" charset="-122"/>
                <a:ea typeface="微软雅黑" pitchFamily="34" charset="-122"/>
              </a:rPr>
              <a:t>2016</a:t>
            </a:r>
            <a:r>
              <a:rPr lang="en-US" altLang="zh-CN" sz="1600" dirty="0" smtClean="0">
                <a:solidFill>
                  <a:schemeClr val="bg1"/>
                </a:solidFill>
                <a:latin typeface="微软雅黑" pitchFamily="34" charset="-122"/>
                <a:ea typeface="微软雅黑" pitchFamily="34" charset="-122"/>
              </a:rPr>
              <a:t>〕</a:t>
            </a:r>
            <a:r>
              <a:rPr lang="en-US" altLang="en-US" sz="1600" dirty="0" smtClean="0">
                <a:solidFill>
                  <a:schemeClr val="bg1"/>
                </a:solidFill>
                <a:latin typeface="微软雅黑" pitchFamily="34" charset="-122"/>
                <a:ea typeface="微软雅黑" pitchFamily="34" charset="-122"/>
              </a:rPr>
              <a:t>125</a:t>
            </a:r>
            <a:r>
              <a:rPr lang="zh-CN" altLang="en-US" sz="1600" dirty="0" smtClean="0">
                <a:solidFill>
                  <a:schemeClr val="bg1"/>
                </a:solidFill>
                <a:latin typeface="微软雅黑" pitchFamily="34" charset="-122"/>
                <a:ea typeface="微软雅黑" pitchFamily="34" charset="-122"/>
              </a:rPr>
              <a:t>号）。</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 提醒：</a:t>
            </a:r>
            <a:r>
              <a:rPr lang="zh-CN" altLang="en-US" sz="1600" dirty="0" smtClean="0">
                <a:solidFill>
                  <a:schemeClr val="bg1"/>
                </a:solidFill>
                <a:latin typeface="微软雅黑" pitchFamily="34" charset="-122"/>
                <a:ea typeface="微软雅黑" pitchFamily="34" charset="-122"/>
              </a:rPr>
              <a:t>重大违法记录主要是基于对供应商违法行为的刑事、行政处罚而产生的。在没有刑事、行政处罚的情况下，任何单位不得以信用记录等形式限制供应商参与政府采购活动。</a:t>
            </a:r>
          </a:p>
          <a:p>
            <a:pPr algn="just"/>
            <a:endParaRPr lang="zh-CN" altLang="en-US" sz="1600" dirty="0" smtClean="0">
              <a:solidFill>
                <a:schemeClr val="bg1"/>
              </a:solidFill>
              <a:latin typeface="微软雅黑" pitchFamily="34" charset="-122"/>
              <a:ea typeface="微软雅黑" pitchFamily="34" charset="-122"/>
            </a:endParaRPr>
          </a:p>
          <a:p>
            <a:pPr algn="just"/>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文本框 14"/>
          <p:cNvSpPr txBox="1">
            <a:spLocks noChangeArrowheads="1"/>
          </p:cNvSpPr>
          <p:nvPr/>
        </p:nvSpPr>
        <p:spPr bwMode="auto">
          <a:xfrm>
            <a:off x="142844" y="642924"/>
            <a:ext cx="5429288"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8:</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系统通用硬件采购项目投诉</a:t>
            </a:r>
          </a:p>
        </p:txBody>
      </p:sp>
      <p:sp>
        <p:nvSpPr>
          <p:cNvPr id="7" name="TextBox 6"/>
          <p:cNvSpPr txBox="1"/>
          <p:nvPr/>
        </p:nvSpPr>
        <p:spPr>
          <a:xfrm>
            <a:off x="928662" y="1437765"/>
            <a:ext cx="7500990" cy="2677656"/>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系统通用硬件采购项目”公开招标。评标委员会推荐</a:t>
            </a:r>
            <a:r>
              <a:rPr lang="en-US" sz="1600" dirty="0" smtClean="0">
                <a:solidFill>
                  <a:schemeClr val="bg1"/>
                </a:solidFill>
                <a:latin typeface="微软雅黑" pitchFamily="34" charset="-122"/>
                <a:ea typeface="微软雅黑" pitchFamily="34" charset="-122"/>
              </a:rPr>
              <a:t>H</a:t>
            </a:r>
            <a:r>
              <a:rPr lang="zh-CN" altLang="en-US" sz="1600" dirty="0" smtClean="0">
                <a:solidFill>
                  <a:schemeClr val="bg1"/>
                </a:solidFill>
                <a:latin typeface="微软雅黑" pitchFamily="34" charset="-122"/>
                <a:ea typeface="微软雅黑" pitchFamily="34" charset="-122"/>
              </a:rPr>
              <a:t>公司为中标供应商。中标公告发布后，</a:t>
            </a:r>
            <a:r>
              <a:rPr lang="en-US" sz="1600" dirty="0" smtClean="0">
                <a:solidFill>
                  <a:schemeClr val="bg1"/>
                </a:solidFill>
                <a:latin typeface="微软雅黑" pitchFamily="34" charset="-122"/>
                <a:ea typeface="微软雅黑" pitchFamily="34" charset="-122"/>
              </a:rPr>
              <a:t>A</a:t>
            </a:r>
            <a:r>
              <a:rPr lang="zh-CN" altLang="en-US" sz="1600" dirty="0" smtClean="0">
                <a:solidFill>
                  <a:schemeClr val="bg1"/>
                </a:solidFill>
                <a:latin typeface="微软雅黑" pitchFamily="34" charset="-122"/>
                <a:ea typeface="微软雅黑" pitchFamily="34" charset="-122"/>
              </a:rPr>
              <a:t>公司向代理机构提出质疑，后向财政部提起投诉，称中标产品不能满足招标文件对“工作温度范围”、“内存最大可扩展数量”、“高压直流供电”的要求。并称，</a:t>
            </a:r>
            <a:r>
              <a:rPr lang="en-US" altLang="en-US" sz="1600" dirty="0" smtClean="0">
                <a:solidFill>
                  <a:schemeClr val="bg1"/>
                </a:solidFill>
                <a:latin typeface="微软雅黑" pitchFamily="34" charset="-122"/>
                <a:ea typeface="微软雅黑" pitchFamily="34" charset="-122"/>
              </a:rPr>
              <a:t>H</a:t>
            </a:r>
            <a:r>
              <a:rPr lang="zh-CN" altLang="en-US" sz="1600" dirty="0" smtClean="0">
                <a:solidFill>
                  <a:schemeClr val="bg1"/>
                </a:solidFill>
                <a:latin typeface="微软雅黑" pitchFamily="34" charset="-122"/>
                <a:ea typeface="微软雅黑" pitchFamily="34" charset="-122"/>
              </a:rPr>
              <a:t>公司在投标文件中作无偏离或正偏离响应，属于提供虚假材料谋取中标的情形。依据是中标产品的官网信息。</a:t>
            </a: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因缺乏事实依据，财政部驳回了</a:t>
            </a:r>
            <a:r>
              <a:rPr lang="en-US" altLang="zh-CN" sz="1600" dirty="0" smtClean="0">
                <a:solidFill>
                  <a:schemeClr val="bg1"/>
                </a:solidFill>
                <a:latin typeface="微软雅黑" pitchFamily="34" charset="-122"/>
                <a:ea typeface="微软雅黑" pitchFamily="34" charset="-122"/>
              </a:rPr>
              <a:t>A</a:t>
            </a:r>
            <a:r>
              <a:rPr lang="zh-CN" altLang="en-US" sz="1600" dirty="0" smtClean="0">
                <a:solidFill>
                  <a:schemeClr val="bg1"/>
                </a:solidFill>
                <a:latin typeface="微软雅黑" pitchFamily="34" charset="-122"/>
                <a:ea typeface="微软雅黑" pitchFamily="34" charset="-122"/>
              </a:rPr>
              <a:t>公司的投诉。</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10" y="714924"/>
            <a:ext cx="8072494" cy="4278094"/>
          </a:xfrm>
          <a:prstGeom prst="rect">
            <a:avLst/>
          </a:prstGeom>
          <a:noFill/>
        </p:spPr>
        <p:txBody>
          <a:bodyPr wrap="square" rtlCol="0">
            <a:spAutoFit/>
          </a:bodyPr>
          <a:lstStyle/>
          <a:p>
            <a:pPr>
              <a:lnSpc>
                <a:spcPct val="200000"/>
              </a:lnSpc>
            </a:pPr>
            <a:r>
              <a:rPr lang="zh-CN" altLang="en-US" sz="1600" b="1" dirty="0" smtClean="0">
                <a:solidFill>
                  <a:srgbClr val="FFFF00"/>
                </a:solidFill>
                <a:latin typeface="微软雅黑" pitchFamily="34" charset="-122"/>
                <a:ea typeface="微软雅黑" pitchFamily="34" charset="-122"/>
              </a:rPr>
              <a:t>案件要点：</a:t>
            </a:r>
            <a:endParaRPr lang="en-US" altLang="zh-CN" sz="1600" b="1" dirty="0" smtClean="0">
              <a:solidFill>
                <a:srgbClr val="FFFF00"/>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①  招标文件未要求投标人在投标时提供官网产品信息等证据，而投诉人仅以官网产品信息为依据的，不能否认评标委员会的评审结果；</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②  投诉人提供了有关证据材料，财政部通过调查取证依法获取了投标产品制造商书面说明或有关检测报告，但不能证明投标产品技术参数响应不真实，且未发现评标委员会在人员构成、评审程序、评审结果等方面存在违法情形，应认为投诉缺乏事实依据；</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③   投诉评判时，仅有投诉人单方异议，不应直接否认评审专家的意见。</a:t>
            </a:r>
          </a:p>
          <a:p>
            <a:pPr algn="just">
              <a:lnSpc>
                <a:spcPct val="200000"/>
              </a:lnSpc>
            </a:pPr>
            <a:endParaRPr lang="en-US" altLang="zh-CN" sz="1600" dirty="0" smtClean="0">
              <a:solidFill>
                <a:schemeClr val="bg1"/>
              </a:solidFill>
              <a:latin typeface="微软雅黑" pitchFamily="34" charset="-122"/>
              <a:ea typeface="微软雅黑" pitchFamily="34" charset="-122"/>
            </a:endParaRPr>
          </a:p>
          <a:p>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文本框 14"/>
          <p:cNvSpPr txBox="1">
            <a:spLocks noChangeArrowheads="1"/>
          </p:cNvSpPr>
          <p:nvPr/>
        </p:nvSpPr>
        <p:spPr bwMode="auto">
          <a:xfrm>
            <a:off x="-71470" y="642924"/>
            <a:ext cx="5429288"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9:</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仓库资格招标项目投诉案</a:t>
            </a:r>
          </a:p>
        </p:txBody>
      </p:sp>
      <p:sp>
        <p:nvSpPr>
          <p:cNvPr id="8" name="TextBox 7"/>
          <p:cNvSpPr txBox="1"/>
          <p:nvPr/>
        </p:nvSpPr>
        <p:spPr>
          <a:xfrm>
            <a:off x="1000100" y="1282747"/>
            <a:ext cx="7500990" cy="3046988"/>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仓库资格招标项目”公开招标。评价室内仓库有四个要素，</a:t>
            </a:r>
            <a:r>
              <a:rPr lang="en-US" altLang="zh-CN" sz="1600" dirty="0" smtClean="0">
                <a:solidFill>
                  <a:schemeClr val="bg1"/>
                </a:solidFill>
                <a:latin typeface="微软雅黑" pitchFamily="34" charset="-122"/>
                <a:ea typeface="微软雅黑" pitchFamily="34" charset="-122"/>
              </a:rPr>
              <a:t>45</a:t>
            </a:r>
            <a:r>
              <a:rPr lang="zh-CN" altLang="en-US" sz="1600" dirty="0" smtClean="0">
                <a:solidFill>
                  <a:schemeClr val="bg1"/>
                </a:solidFill>
                <a:latin typeface="微软雅黑" pitchFamily="34" charset="-122"/>
                <a:ea typeface="微软雅黑" pitchFamily="34" charset="-122"/>
              </a:rPr>
              <a:t>分：场地不少于</a:t>
            </a:r>
            <a:r>
              <a:rPr lang="en-US" altLang="en-US" sz="1600" dirty="0" smtClean="0">
                <a:solidFill>
                  <a:schemeClr val="bg1"/>
                </a:solidFill>
                <a:latin typeface="微软雅黑" pitchFamily="34" charset="-122"/>
                <a:ea typeface="微软雅黑" pitchFamily="34" charset="-122"/>
              </a:rPr>
              <a:t>7000</a:t>
            </a:r>
            <a:r>
              <a:rPr lang="zh-CN" altLang="en-US" sz="1600" dirty="0" smtClean="0">
                <a:solidFill>
                  <a:schemeClr val="bg1"/>
                </a:solidFill>
                <a:latin typeface="微软雅黑" pitchFamily="34" charset="-122"/>
                <a:ea typeface="微软雅黑" pitchFamily="34" charset="-122"/>
              </a:rPr>
              <a:t>平方米、高台仓、有监控摄像、存放货物在</a:t>
            </a:r>
            <a:r>
              <a:rPr lang="en-US" altLang="en-US"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楼。优得</a:t>
            </a:r>
            <a:r>
              <a:rPr lang="en-US" altLang="en-US" sz="1600" dirty="0" smtClean="0">
                <a:solidFill>
                  <a:schemeClr val="bg1"/>
                </a:solidFill>
                <a:latin typeface="微软雅黑" pitchFamily="34" charset="-122"/>
                <a:ea typeface="微软雅黑" pitchFamily="34" charset="-122"/>
              </a:rPr>
              <a:t>35-45</a:t>
            </a:r>
            <a:r>
              <a:rPr lang="zh-CN" altLang="en-US" sz="1600" dirty="0" smtClean="0">
                <a:solidFill>
                  <a:schemeClr val="bg1"/>
                </a:solidFill>
                <a:latin typeface="微软雅黑" pitchFamily="34" charset="-122"/>
                <a:ea typeface="微软雅黑" pitchFamily="34" charset="-122"/>
              </a:rPr>
              <a:t>分，中得</a:t>
            </a:r>
            <a:r>
              <a:rPr lang="en-US" altLang="en-US" sz="1600" dirty="0" smtClean="0">
                <a:solidFill>
                  <a:schemeClr val="bg1"/>
                </a:solidFill>
                <a:latin typeface="微软雅黑" pitchFamily="34" charset="-122"/>
                <a:ea typeface="微软雅黑" pitchFamily="34" charset="-122"/>
              </a:rPr>
              <a:t>20-34</a:t>
            </a:r>
            <a:r>
              <a:rPr lang="zh-CN" altLang="en-US" sz="1600" dirty="0" smtClean="0">
                <a:solidFill>
                  <a:schemeClr val="bg1"/>
                </a:solidFill>
                <a:latin typeface="微软雅黑" pitchFamily="34" charset="-122"/>
                <a:ea typeface="微软雅黑" pitchFamily="34" charset="-122"/>
              </a:rPr>
              <a:t>分，一般得</a:t>
            </a:r>
            <a:r>
              <a:rPr lang="en-US" altLang="en-US" sz="1600" dirty="0" smtClean="0">
                <a:solidFill>
                  <a:schemeClr val="bg1"/>
                </a:solidFill>
                <a:latin typeface="微软雅黑" pitchFamily="34" charset="-122"/>
                <a:ea typeface="微软雅黑" pitchFamily="34" charset="-122"/>
              </a:rPr>
              <a:t>0-19</a:t>
            </a:r>
            <a:r>
              <a:rPr lang="zh-CN" altLang="en-US" sz="1600" dirty="0" smtClean="0">
                <a:solidFill>
                  <a:schemeClr val="bg1"/>
                </a:solidFill>
                <a:latin typeface="微软雅黑" pitchFamily="34" charset="-122"/>
                <a:ea typeface="微软雅黑" pitchFamily="34" charset="-122"/>
              </a:rPr>
              <a:t>分。中标公告发布，</a:t>
            </a:r>
            <a:r>
              <a:rPr lang="en-US" sz="1600" dirty="0" smtClean="0">
                <a:solidFill>
                  <a:schemeClr val="bg1"/>
                </a:solidFill>
                <a:latin typeface="微软雅黑" pitchFamily="34" charset="-122"/>
                <a:ea typeface="微软雅黑" pitchFamily="34" charset="-122"/>
              </a:rPr>
              <a:t>C</a:t>
            </a:r>
            <a:r>
              <a:rPr lang="zh-CN" altLang="en-US" sz="1600" dirty="0" smtClean="0">
                <a:solidFill>
                  <a:schemeClr val="bg1"/>
                </a:solidFill>
                <a:latin typeface="微软雅黑" pitchFamily="34" charset="-122"/>
                <a:ea typeface="微软雅黑" pitchFamily="34" charset="-122"/>
              </a:rPr>
              <a:t>公司提出质疑投诉。理由：</a:t>
            </a:r>
            <a:r>
              <a:rPr lang="en-US"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本项目评分标准设置不合法，对供应商实行差别待遇或者歧视待遇。</a:t>
            </a:r>
            <a:r>
              <a:rPr lang="en-US"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评标过程未对供应商所应具备的条件进行公正公平审查。</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因投诉事项</a:t>
            </a:r>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属于无效投诉事项（过期，超</a:t>
            </a:r>
            <a:r>
              <a:rPr lang="en-US" altLang="zh-CN" sz="1600" dirty="0" smtClean="0">
                <a:solidFill>
                  <a:schemeClr val="bg1"/>
                </a:solidFill>
                <a:latin typeface="微软雅黑" pitchFamily="34" charset="-122"/>
                <a:ea typeface="微软雅黑" pitchFamily="34" charset="-122"/>
              </a:rPr>
              <a:t>7</a:t>
            </a:r>
            <a:r>
              <a:rPr lang="zh-CN" altLang="en-US" sz="1600" dirty="0" smtClean="0">
                <a:solidFill>
                  <a:schemeClr val="bg1"/>
                </a:solidFill>
                <a:latin typeface="微软雅黑" pitchFamily="34" charset="-122"/>
                <a:ea typeface="微软雅黑" pitchFamily="34" charset="-122"/>
              </a:rPr>
              <a:t>天），事项</a:t>
            </a:r>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缺乏事实依据，财政部驳回投诉。</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2910" y="913416"/>
            <a:ext cx="8072494" cy="3416320"/>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财政部另查明，由于招标文件评审标准设置有“优得</a:t>
            </a:r>
            <a:r>
              <a:rPr lang="en-US" sz="1600" dirty="0" smtClean="0">
                <a:solidFill>
                  <a:schemeClr val="bg1"/>
                </a:solidFill>
                <a:latin typeface="微软雅黑" pitchFamily="34" charset="-122"/>
                <a:ea typeface="微软雅黑" pitchFamily="34" charset="-122"/>
              </a:rPr>
              <a:t>35-45</a:t>
            </a:r>
            <a:r>
              <a:rPr lang="zh-CN" altLang="en-US" sz="1600" dirty="0" smtClean="0">
                <a:solidFill>
                  <a:schemeClr val="bg1"/>
                </a:solidFill>
                <a:latin typeface="微软雅黑" pitchFamily="34" charset="-122"/>
                <a:ea typeface="微软雅黑" pitchFamily="34" charset="-122"/>
              </a:rPr>
              <a:t>分；中得</a:t>
            </a:r>
            <a:r>
              <a:rPr lang="en-US" sz="1600" dirty="0" smtClean="0">
                <a:solidFill>
                  <a:schemeClr val="bg1"/>
                </a:solidFill>
                <a:latin typeface="微软雅黑" pitchFamily="34" charset="-122"/>
                <a:ea typeface="微软雅黑" pitchFamily="34" charset="-122"/>
              </a:rPr>
              <a:t>20-34</a:t>
            </a:r>
            <a:r>
              <a:rPr lang="zh-CN" altLang="en-US" sz="1600" dirty="0" smtClean="0">
                <a:solidFill>
                  <a:schemeClr val="bg1"/>
                </a:solidFill>
                <a:latin typeface="微软雅黑" pitchFamily="34" charset="-122"/>
                <a:ea typeface="微软雅黑" pitchFamily="34" charset="-122"/>
              </a:rPr>
              <a:t>分；一般得</a:t>
            </a:r>
            <a:r>
              <a:rPr lang="en-US" sz="1600" dirty="0" smtClean="0">
                <a:solidFill>
                  <a:schemeClr val="bg1"/>
                </a:solidFill>
                <a:latin typeface="微软雅黑" pitchFamily="34" charset="-122"/>
                <a:ea typeface="微软雅黑" pitchFamily="34" charset="-122"/>
              </a:rPr>
              <a:t>0-19</a:t>
            </a:r>
            <a:r>
              <a:rPr lang="zh-CN" altLang="en-US" sz="1600" dirty="0" smtClean="0">
                <a:solidFill>
                  <a:schemeClr val="bg1"/>
                </a:solidFill>
                <a:latin typeface="微软雅黑" pitchFamily="34" charset="-122"/>
                <a:ea typeface="微软雅黑" pitchFamily="34" charset="-122"/>
              </a:rPr>
              <a:t>分”等，评审标准中的分值设置与评审因素的量化指标不对应，决定撤销合同，责令采购人废标，重新开展采购活动。责令采购人和代理机构限期改正，并对代理机构作出警告的行政处罚。 </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       处理理由： </a:t>
            </a:r>
            <a:endParaRPr lang="en-US" altLang="zh-CN" sz="1600" b="1" dirty="0" smtClean="0">
              <a:solidFill>
                <a:srgbClr val="FFFF00"/>
              </a:solidFill>
              <a:latin typeface="微软雅黑" pitchFamily="34" charset="-122"/>
              <a:ea typeface="微软雅黑" pitchFamily="34" charset="-122"/>
            </a:endParaRPr>
          </a:p>
          <a:p>
            <a:pPr algn="just">
              <a:lnSpc>
                <a:spcPct val="150000"/>
              </a:lnSpc>
            </a:pPr>
            <a:r>
              <a:rPr lang="en-US" altLang="zh-CN" sz="1600" b="1" dirty="0" smtClean="0">
                <a:solidFill>
                  <a:srgbClr val="FFFF00"/>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①  </a:t>
            </a:r>
            <a:r>
              <a:rPr lang="zh-CN" altLang="en-US" sz="1600" dirty="0" smtClean="0">
                <a:solidFill>
                  <a:schemeClr val="bg1"/>
                </a:solidFill>
                <a:latin typeface="微软雅黑" pitchFamily="34" charset="-122"/>
                <a:ea typeface="微软雅黑" pitchFamily="34" charset="-122"/>
              </a:rPr>
              <a:t>对招标文件质疑应在收到招标文件之日起</a:t>
            </a:r>
            <a:r>
              <a:rPr lang="en-US" sz="1600" dirty="0" smtClean="0">
                <a:solidFill>
                  <a:schemeClr val="bg1"/>
                </a:solidFill>
                <a:latin typeface="微软雅黑" pitchFamily="34" charset="-122"/>
                <a:ea typeface="微软雅黑" pitchFamily="34" charset="-122"/>
              </a:rPr>
              <a:t>7</a:t>
            </a:r>
            <a:r>
              <a:rPr lang="zh-CN" altLang="en-US" sz="1600" dirty="0" smtClean="0">
                <a:solidFill>
                  <a:schemeClr val="bg1"/>
                </a:solidFill>
                <a:latin typeface="微软雅黑" pitchFamily="34" charset="-122"/>
                <a:ea typeface="微软雅黑" pitchFamily="34" charset="-122"/>
              </a:rPr>
              <a:t>个工作日内提出。</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       ②  </a:t>
            </a:r>
            <a:r>
              <a:rPr lang="zh-CN" altLang="en-US" sz="1600" dirty="0" smtClean="0">
                <a:solidFill>
                  <a:schemeClr val="bg1"/>
                </a:solidFill>
                <a:latin typeface="微软雅黑" pitchFamily="34" charset="-122"/>
                <a:ea typeface="微软雅黑" pitchFamily="34" charset="-122"/>
              </a:rPr>
              <a:t>在政府采购评审中采取综合评分法的，评审标准中的分值设置应当与评</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审因素的量化指标相对应。</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       法律依据：</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第三十四条第四款</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714362"/>
            <a:ext cx="6715172" cy="3247043"/>
          </a:xfrm>
          <a:prstGeom prst="rect">
            <a:avLst/>
          </a:prstGeom>
          <a:noFill/>
        </p:spPr>
        <p:txBody>
          <a:bodyPr wrap="square" rtlCol="0">
            <a:spAutoFit/>
          </a:bodyPr>
          <a:lstStyle/>
          <a:p>
            <a:pPr>
              <a:lnSpc>
                <a:spcPct val="200000"/>
              </a:lnSpc>
            </a:pPr>
            <a:r>
              <a:rPr lang="zh-CN" altLang="en-US" sz="1600" b="1" dirty="0" smtClean="0">
                <a:solidFill>
                  <a:srgbClr val="FFFF00"/>
                </a:solidFill>
                <a:latin typeface="微软雅黑" pitchFamily="34" charset="-122"/>
                <a:ea typeface="微软雅黑" pitchFamily="34" charset="-122"/>
              </a:rPr>
              <a:t>提醒：</a:t>
            </a:r>
            <a:r>
              <a:rPr lang="zh-CN" altLang="en-US" sz="1600" b="1" dirty="0" smtClean="0">
                <a:latin typeface="微软雅黑" pitchFamily="34" charset="-122"/>
                <a:ea typeface="微软雅黑" pitchFamily="34" charset="-122"/>
              </a:rPr>
              <a:t> </a:t>
            </a:r>
            <a:endParaRPr lang="en-US" altLang="zh-CN" sz="1600" b="1" dirty="0" smtClean="0">
              <a:latin typeface="微软雅黑" pitchFamily="34" charset="-122"/>
              <a:ea typeface="微软雅黑" pitchFamily="34" charset="-122"/>
            </a:endParaRPr>
          </a:p>
          <a:p>
            <a:pPr>
              <a:lnSpc>
                <a:spcPct val="200000"/>
              </a:lnSpc>
            </a:pPr>
            <a:r>
              <a:rPr lang="zh-CN" altLang="en-US" sz="1600" dirty="0" smtClean="0">
                <a:solidFill>
                  <a:schemeClr val="bg1"/>
                </a:solidFill>
                <a:latin typeface="微软雅黑" pitchFamily="34" charset="-122"/>
                <a:ea typeface="微软雅黑" pitchFamily="34" charset="-122"/>
              </a:rPr>
              <a:t>①  评审因素的指标应当是可以量化的，不宜使用优、良、中、一般等没有明确判断标准、容易引起歧义的表述。不能量化的指标，不能作为评审因素。</a:t>
            </a:r>
            <a:endParaRPr lang="en-US" altLang="zh-CN" sz="1600" dirty="0" smtClean="0">
              <a:solidFill>
                <a:schemeClr val="bg1"/>
              </a:solidFill>
              <a:latin typeface="微软雅黑" pitchFamily="34" charset="-122"/>
              <a:ea typeface="微软雅黑" pitchFamily="34" charset="-122"/>
            </a:endParaRPr>
          </a:p>
          <a:p>
            <a:pPr>
              <a:lnSpc>
                <a:spcPct val="200000"/>
              </a:lnSpc>
            </a:pPr>
            <a:r>
              <a:rPr lang="zh-CN" altLang="en-US" sz="1600" dirty="0" smtClean="0">
                <a:solidFill>
                  <a:schemeClr val="bg1"/>
                </a:solidFill>
                <a:latin typeface="微软雅黑" pitchFamily="34" charset="-122"/>
                <a:ea typeface="微软雅黑" pitchFamily="34" charset="-122"/>
              </a:rPr>
              <a:t> ②  评审标准的分值也应当量化。评审因素的指标量化为区间的，评审标准的分值也必须量化到区间。</a:t>
            </a:r>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5" name="文本框 14"/>
          <p:cNvSpPr txBox="1">
            <a:spLocks noChangeArrowheads="1"/>
          </p:cNvSpPr>
          <p:nvPr/>
        </p:nvSpPr>
        <p:spPr bwMode="auto">
          <a:xfrm>
            <a:off x="357158" y="642924"/>
            <a:ext cx="5357850"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   国家医疗救治体系采购项目投诉</a:t>
            </a:r>
          </a:p>
        </p:txBody>
      </p:sp>
      <p:sp>
        <p:nvSpPr>
          <p:cNvPr id="6" name="TextBox 5"/>
          <p:cNvSpPr txBox="1"/>
          <p:nvPr/>
        </p:nvSpPr>
        <p:spPr>
          <a:xfrm>
            <a:off x="785786" y="1285866"/>
            <a:ext cx="7429552" cy="323165"/>
          </a:xfrm>
          <a:prstGeom prst="rect">
            <a:avLst/>
          </a:prstGeom>
          <a:noFill/>
        </p:spPr>
        <p:txBody>
          <a:bodyPr wrap="square" rtlCol="0">
            <a:spAutoFit/>
          </a:bodyPr>
          <a:lstStyle/>
          <a:p>
            <a:endParaRPr lang="zh-CN" altLang="en-US"/>
          </a:p>
        </p:txBody>
      </p:sp>
      <p:sp>
        <p:nvSpPr>
          <p:cNvPr id="7" name="TextBox 6"/>
          <p:cNvSpPr txBox="1"/>
          <p:nvPr/>
        </p:nvSpPr>
        <p:spPr>
          <a:xfrm>
            <a:off x="428596" y="1357304"/>
            <a:ext cx="8429684" cy="2677656"/>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2004</a:t>
            </a:r>
            <a:r>
              <a:rPr lang="zh-CN" altLang="en-US" sz="1600" dirty="0" smtClean="0">
                <a:solidFill>
                  <a:schemeClr val="bg1"/>
                </a:solidFill>
                <a:latin typeface="微软雅黑" pitchFamily="34" charset="-122"/>
                <a:ea typeface="微软雅黑" pitchFamily="34" charset="-122"/>
              </a:rPr>
              <a:t>年，“国家医疗救治体系采购项目”公开招标，采购生化分析仪、血气分析仪、救急车配套设备（起搏器、呼吸机等）等一大批仪器设备，中标金额</a:t>
            </a:r>
            <a:r>
              <a:rPr lang="en-US" altLang="zh-CN" sz="1600" dirty="0" smtClean="0">
                <a:solidFill>
                  <a:schemeClr val="bg1"/>
                </a:solidFill>
                <a:latin typeface="微软雅黑" pitchFamily="34" charset="-122"/>
                <a:ea typeface="微软雅黑" pitchFamily="34" charset="-122"/>
              </a:rPr>
              <a:t>4688</a:t>
            </a:r>
            <a:r>
              <a:rPr lang="zh-CN" altLang="en-US" sz="1600" dirty="0" smtClean="0">
                <a:solidFill>
                  <a:schemeClr val="bg1"/>
                </a:solidFill>
                <a:latin typeface="微软雅黑" pitchFamily="34" charset="-122"/>
                <a:ea typeface="微软雅黑" pitchFamily="34" charset="-122"/>
              </a:rPr>
              <a:t>万元。</a:t>
            </a:r>
            <a:r>
              <a:rPr lang="en-US" sz="1600" dirty="0" smtClean="0">
                <a:solidFill>
                  <a:schemeClr val="bg1"/>
                </a:solidFill>
                <a:latin typeface="微软雅黑" pitchFamily="34" charset="-122"/>
                <a:ea typeface="微软雅黑" pitchFamily="34" charset="-122"/>
              </a:rPr>
              <a:t>B</a:t>
            </a:r>
            <a:r>
              <a:rPr lang="zh-CN" altLang="en-US" sz="1600" dirty="0" smtClean="0">
                <a:solidFill>
                  <a:schemeClr val="bg1"/>
                </a:solidFill>
                <a:latin typeface="微软雅黑" pitchFamily="34" charset="-122"/>
                <a:ea typeface="微软雅黑" pitchFamily="34" charset="-122"/>
              </a:rPr>
              <a:t>公司在中标结果发布后</a:t>
            </a:r>
            <a:r>
              <a:rPr lang="en-US" altLang="zh-CN" sz="1600" dirty="0" smtClean="0">
                <a:solidFill>
                  <a:schemeClr val="bg1"/>
                </a:solidFill>
                <a:latin typeface="微软雅黑" pitchFamily="34" charset="-122"/>
                <a:ea typeface="微软雅黑" pitchFamily="34" charset="-122"/>
              </a:rPr>
              <a:t>,</a:t>
            </a:r>
            <a:r>
              <a:rPr lang="en-US"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提出质疑投诉，后上升为行政诉讼。</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该项目资金属于发改委安排的基本建设投资，按照招标投标法进行公开招标。重大建设项目由发改委监管，该项目招标也已按招标投标法进行。为防止职能交叉，财政部未作答复将投诉移送国家发改委处理。后</a:t>
            </a:r>
            <a:r>
              <a:rPr lang="en-US" sz="1600" dirty="0" smtClean="0">
                <a:solidFill>
                  <a:schemeClr val="bg1"/>
                </a:solidFill>
                <a:latin typeface="微软雅黑" pitchFamily="34" charset="-122"/>
                <a:ea typeface="微软雅黑" pitchFamily="34" charset="-122"/>
              </a:rPr>
              <a:t>B</a:t>
            </a:r>
            <a:r>
              <a:rPr lang="zh-CN" altLang="en-US" sz="1600" dirty="0" smtClean="0">
                <a:solidFill>
                  <a:schemeClr val="bg1"/>
                </a:solidFill>
                <a:latin typeface="微软雅黑" pitchFamily="34" charset="-122"/>
                <a:ea typeface="微软雅黑" pitchFamily="34" charset="-122"/>
              </a:rPr>
              <a:t>公司以财政部不作为为由向法院提起行政诉讼。法院做出一审判决，认为本项目属于货物采购，根据政府采购法的相关规定应由财政部监管。</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944698" y="1207944"/>
            <a:ext cx="4786391" cy="506549"/>
            <a:chOff x="-527852" y="2277496"/>
            <a:chExt cx="5539002" cy="780148"/>
          </a:xfrm>
        </p:grpSpPr>
        <p:sp>
          <p:nvSpPr>
            <p:cNvPr id="42" name="矩形 41"/>
            <p:cNvSpPr/>
            <p:nvPr/>
          </p:nvSpPr>
          <p:spPr>
            <a:xfrm>
              <a:off x="879563" y="2277496"/>
              <a:ext cx="4131587" cy="711021"/>
            </a:xfrm>
            <a:prstGeom prst="rect">
              <a:avLst/>
            </a:prstGeom>
          </p:spPr>
          <p:txBody>
            <a:bodyPr wrap="none">
              <a:spAutoFit/>
            </a:bodyPr>
            <a:lstStyle/>
            <a:p>
              <a:r>
                <a:rPr lang="zh-CN" altLang="en-US" sz="2400" b="1" dirty="0" smtClean="0">
                  <a:solidFill>
                    <a:schemeClr val="accent6"/>
                  </a:solidFill>
                  <a:latin typeface="微软雅黑" pitchFamily="34" charset="-122"/>
                  <a:ea typeface="微软雅黑" pitchFamily="34" charset="-122"/>
                </a:rPr>
                <a:t>十个案例看质疑投诉举报</a:t>
              </a:r>
            </a:p>
          </p:txBody>
        </p:sp>
        <p:sp>
          <p:nvSpPr>
            <p:cNvPr id="47" name="TextBox 46"/>
            <p:cNvSpPr txBox="1"/>
            <p:nvPr/>
          </p:nvSpPr>
          <p:spPr>
            <a:xfrm>
              <a:off x="-527852" y="2346623"/>
              <a:ext cx="1800202" cy="711021"/>
            </a:xfrm>
            <a:prstGeom prst="rect">
              <a:avLst/>
            </a:prstGeom>
            <a:noFill/>
          </p:spPr>
          <p:txBody>
            <a:bodyPr wrap="square" rtlCol="0">
              <a:spAutoFit/>
            </a:bodyPr>
            <a:lstStyle/>
            <a:p>
              <a:r>
                <a:rPr lang="en-US" altLang="zh-CN" sz="2400" b="1" dirty="0" smtClean="0">
                  <a:solidFill>
                    <a:schemeClr val="bg1"/>
                  </a:solidFill>
                </a:rPr>
                <a:t>         1.</a:t>
              </a:r>
              <a:endParaRPr lang="zh-CN" altLang="en-US" sz="2400" b="1" dirty="0">
                <a:solidFill>
                  <a:schemeClr val="bg1"/>
                </a:solidFill>
              </a:endParaRPr>
            </a:p>
          </p:txBody>
        </p:sp>
      </p:grpSp>
      <p:grpSp>
        <p:nvGrpSpPr>
          <p:cNvPr id="53" name="组合 52"/>
          <p:cNvGrpSpPr/>
          <p:nvPr/>
        </p:nvGrpSpPr>
        <p:grpSpPr>
          <a:xfrm>
            <a:off x="928661" y="2967341"/>
            <a:ext cx="5410927" cy="471548"/>
            <a:chOff x="4018263" y="481679"/>
            <a:chExt cx="5640022" cy="726242"/>
          </a:xfrm>
        </p:grpSpPr>
        <p:sp>
          <p:nvSpPr>
            <p:cNvPr id="11" name="TextBox 10"/>
            <p:cNvSpPr txBox="1"/>
            <p:nvPr/>
          </p:nvSpPr>
          <p:spPr>
            <a:xfrm>
              <a:off x="5295302" y="496900"/>
              <a:ext cx="4362983" cy="711021"/>
            </a:xfrm>
            <a:prstGeom prst="rect">
              <a:avLst/>
            </a:prstGeom>
            <a:noFill/>
          </p:spPr>
          <p:txBody>
            <a:bodyPr wrap="none" rtlCol="0">
              <a:spAutoFit/>
            </a:bodyPr>
            <a:lstStyle/>
            <a:p>
              <a:r>
                <a:rPr lang="zh-CN" altLang="en-US" sz="2400" b="1" dirty="0" smtClean="0">
                  <a:solidFill>
                    <a:schemeClr val="accent6"/>
                  </a:solidFill>
                  <a:latin typeface="微软雅黑" pitchFamily="34" charset="-122"/>
                  <a:ea typeface="微软雅黑" pitchFamily="34" charset="-122"/>
                </a:rPr>
                <a:t>质疑投诉中五方的权责及风险</a:t>
              </a:r>
              <a:endParaRPr lang="zh-CN" altLang="en-US" sz="2400" b="1" dirty="0">
                <a:solidFill>
                  <a:schemeClr val="accent6"/>
                </a:solidFill>
                <a:latin typeface="微软雅黑" pitchFamily="34" charset="-122"/>
                <a:ea typeface="微软雅黑" pitchFamily="34" charset="-122"/>
              </a:endParaRPr>
            </a:p>
          </p:txBody>
        </p:sp>
        <p:sp>
          <p:nvSpPr>
            <p:cNvPr id="48" name="TextBox 47"/>
            <p:cNvSpPr txBox="1"/>
            <p:nvPr/>
          </p:nvSpPr>
          <p:spPr>
            <a:xfrm>
              <a:off x="4018263" y="481679"/>
              <a:ext cx="1800200" cy="711021"/>
            </a:xfrm>
            <a:prstGeom prst="rect">
              <a:avLst/>
            </a:prstGeom>
            <a:noFill/>
          </p:spPr>
          <p:txBody>
            <a:bodyPr wrap="square" rtlCol="0">
              <a:spAutoFit/>
            </a:bodyPr>
            <a:lstStyle/>
            <a:p>
              <a:r>
                <a:rPr lang="en-US" altLang="zh-CN" sz="2400" b="1" dirty="0" smtClean="0">
                  <a:solidFill>
                    <a:schemeClr val="bg1"/>
                  </a:solidFill>
                </a:rPr>
                <a:t>         3.</a:t>
              </a:r>
              <a:endParaRPr lang="zh-CN" altLang="en-US" sz="2400" b="1" dirty="0">
                <a:solidFill>
                  <a:schemeClr val="bg1"/>
                </a:solidFill>
              </a:endParaRPr>
            </a:p>
          </p:txBody>
        </p:sp>
      </p:grpSp>
      <p:grpSp>
        <p:nvGrpSpPr>
          <p:cNvPr id="12" name="组合 11"/>
          <p:cNvGrpSpPr/>
          <p:nvPr/>
        </p:nvGrpSpPr>
        <p:grpSpPr>
          <a:xfrm>
            <a:off x="928661" y="3695146"/>
            <a:ext cx="4240535" cy="646331"/>
            <a:chOff x="3454450" y="1707156"/>
            <a:chExt cx="4615949" cy="995431"/>
          </a:xfrm>
        </p:grpSpPr>
        <p:sp>
          <p:nvSpPr>
            <p:cNvPr id="13" name="TextBox 12"/>
            <p:cNvSpPr txBox="1"/>
            <p:nvPr/>
          </p:nvSpPr>
          <p:spPr>
            <a:xfrm>
              <a:off x="4854170" y="1707156"/>
              <a:ext cx="3216229" cy="995431"/>
            </a:xfrm>
            <a:prstGeom prst="rect">
              <a:avLst/>
            </a:prstGeom>
            <a:noFill/>
          </p:spPr>
          <p:txBody>
            <a:bodyPr wrap="none" rtlCol="0">
              <a:spAutoFit/>
            </a:bodyPr>
            <a:lstStyle/>
            <a:p>
              <a:pPr>
                <a:lnSpc>
                  <a:spcPct val="150000"/>
                </a:lnSpc>
              </a:pPr>
              <a:r>
                <a:rPr lang="zh-CN" altLang="en-US" sz="2400" b="1" dirty="0" smtClean="0">
                  <a:solidFill>
                    <a:schemeClr val="accent6"/>
                  </a:solidFill>
                  <a:latin typeface="微软雅黑" pitchFamily="34" charset="-122"/>
                  <a:ea typeface="微软雅黑" pitchFamily="34" charset="-122"/>
                </a:rPr>
                <a:t>重要概念与重要时限</a:t>
              </a:r>
            </a:p>
          </p:txBody>
        </p:sp>
        <p:sp>
          <p:nvSpPr>
            <p:cNvPr id="14" name="TextBox 13"/>
            <p:cNvSpPr txBox="1"/>
            <p:nvPr/>
          </p:nvSpPr>
          <p:spPr>
            <a:xfrm>
              <a:off x="3454450" y="1957408"/>
              <a:ext cx="1800200" cy="711022"/>
            </a:xfrm>
            <a:prstGeom prst="rect">
              <a:avLst/>
            </a:prstGeom>
            <a:noFill/>
          </p:spPr>
          <p:txBody>
            <a:bodyPr wrap="square" rtlCol="0">
              <a:spAutoFit/>
            </a:bodyPr>
            <a:lstStyle/>
            <a:p>
              <a:r>
                <a:rPr lang="en-US" altLang="zh-CN" sz="2400" b="1" dirty="0" smtClean="0">
                  <a:solidFill>
                    <a:schemeClr val="bg1"/>
                  </a:solidFill>
                </a:rPr>
                <a:t>         4.</a:t>
              </a:r>
              <a:endParaRPr lang="zh-CN" altLang="en-US" sz="2400" b="1" dirty="0">
                <a:solidFill>
                  <a:schemeClr val="bg1"/>
                </a:solidFill>
              </a:endParaRPr>
            </a:p>
          </p:txBody>
        </p:sp>
      </p:grpSp>
      <p:grpSp>
        <p:nvGrpSpPr>
          <p:cNvPr id="15" name="组合 14"/>
          <p:cNvGrpSpPr/>
          <p:nvPr/>
        </p:nvGrpSpPr>
        <p:grpSpPr>
          <a:xfrm>
            <a:off x="928662" y="1925419"/>
            <a:ext cx="7493013" cy="646331"/>
            <a:chOff x="3440220" y="1707156"/>
            <a:chExt cx="8156370" cy="995431"/>
          </a:xfrm>
        </p:grpSpPr>
        <p:sp>
          <p:nvSpPr>
            <p:cNvPr id="16" name="TextBox 15"/>
            <p:cNvSpPr txBox="1"/>
            <p:nvPr/>
          </p:nvSpPr>
          <p:spPr>
            <a:xfrm>
              <a:off x="4618319" y="1707156"/>
              <a:ext cx="6978271" cy="995431"/>
            </a:xfrm>
            <a:prstGeom prst="rect">
              <a:avLst/>
            </a:prstGeom>
            <a:noFill/>
          </p:spPr>
          <p:txBody>
            <a:bodyPr wrap="none" rtlCol="0">
              <a:spAutoFit/>
            </a:bodyPr>
            <a:lstStyle/>
            <a:p>
              <a:pPr>
                <a:lnSpc>
                  <a:spcPct val="150000"/>
                </a:lnSpc>
              </a:pPr>
              <a:r>
                <a:rPr lang="en-US" altLang="zh-CN" sz="2400" b="1" dirty="0" smtClean="0">
                  <a:solidFill>
                    <a:schemeClr val="accent6"/>
                  </a:solidFill>
                  <a:latin typeface="微软雅黑" pitchFamily="34" charset="-122"/>
                  <a:ea typeface="微软雅黑" pitchFamily="34" charset="-122"/>
                </a:rPr>
                <a:t>《</a:t>
              </a:r>
              <a:r>
                <a:rPr lang="zh-CN" altLang="en-US" sz="2400" b="1" dirty="0" smtClean="0">
                  <a:solidFill>
                    <a:schemeClr val="accent6"/>
                  </a:solidFill>
                  <a:latin typeface="微软雅黑" pitchFamily="34" charset="-122"/>
                  <a:ea typeface="微软雅黑" pitchFamily="34" charset="-122"/>
                </a:rPr>
                <a:t>政府采购质疑和投诉办法</a:t>
              </a:r>
              <a:r>
                <a:rPr lang="en-US" altLang="zh-CN" sz="2400" b="1" dirty="0" smtClean="0">
                  <a:solidFill>
                    <a:schemeClr val="accent6"/>
                  </a:solidFill>
                  <a:latin typeface="微软雅黑" pitchFamily="34" charset="-122"/>
                  <a:ea typeface="微软雅黑" pitchFamily="34" charset="-122"/>
                </a:rPr>
                <a:t>》94</a:t>
              </a:r>
              <a:r>
                <a:rPr lang="zh-CN" altLang="en-US" sz="2400" b="1" dirty="0" smtClean="0">
                  <a:solidFill>
                    <a:schemeClr val="accent6"/>
                  </a:solidFill>
                  <a:latin typeface="微软雅黑" pitchFamily="34" charset="-122"/>
                  <a:ea typeface="微软雅黑" pitchFamily="34" charset="-122"/>
                </a:rPr>
                <a:t>号令十大要点</a:t>
              </a:r>
            </a:p>
          </p:txBody>
        </p:sp>
        <p:sp>
          <p:nvSpPr>
            <p:cNvPr id="17" name="TextBox 16"/>
            <p:cNvSpPr txBox="1"/>
            <p:nvPr/>
          </p:nvSpPr>
          <p:spPr>
            <a:xfrm>
              <a:off x="3440220" y="1881541"/>
              <a:ext cx="1800200" cy="711022"/>
            </a:xfrm>
            <a:prstGeom prst="rect">
              <a:avLst/>
            </a:prstGeom>
            <a:noFill/>
          </p:spPr>
          <p:txBody>
            <a:bodyPr wrap="square" rtlCol="0">
              <a:spAutoFit/>
            </a:bodyPr>
            <a:lstStyle/>
            <a:p>
              <a:r>
                <a:rPr lang="en-US" altLang="zh-CN" sz="2400" b="1" dirty="0" smtClean="0">
                  <a:solidFill>
                    <a:schemeClr val="bg1"/>
                  </a:solidFill>
                </a:rPr>
                <a:t>         2.</a:t>
              </a:r>
              <a:endParaRPr lang="zh-CN" altLang="en-US" sz="2400" b="1" dirty="0">
                <a:solidFill>
                  <a:schemeClr val="bg1"/>
                </a:solidFill>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841978"/>
            <a:ext cx="7215238" cy="3785652"/>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财政部</a:t>
            </a:r>
            <a:r>
              <a:rPr lang="en-US" altLang="zh-CN" sz="1600" dirty="0" smtClean="0">
                <a:solidFill>
                  <a:schemeClr val="bg1"/>
                </a:solidFill>
                <a:latin typeface="微软雅黑" pitchFamily="34" charset="-122"/>
                <a:ea typeface="微软雅黑" pitchFamily="34" charset="-122"/>
              </a:rPr>
              <a:t>2013</a:t>
            </a:r>
            <a:r>
              <a:rPr lang="zh-CN" altLang="en-US" sz="1600" dirty="0" smtClean="0">
                <a:solidFill>
                  <a:schemeClr val="bg1"/>
                </a:solidFill>
                <a:latin typeface="微软雅黑" pitchFamily="34" charset="-122"/>
                <a:ea typeface="微软雅黑" pitchFamily="34" charset="-122"/>
              </a:rPr>
              <a:t>年作出决定认定该采购活动违法。</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处理理由：</a:t>
            </a:r>
            <a:r>
              <a:rPr lang="zh-CN" altLang="en-US" sz="1600" dirty="0" smtClean="0">
                <a:solidFill>
                  <a:schemeClr val="bg1"/>
                </a:solidFill>
                <a:latin typeface="微软雅黑" pitchFamily="34" charset="-122"/>
                <a:ea typeface="微软雅黑" pitchFamily="34" charset="-122"/>
              </a:rPr>
              <a:t>本项目属于政府采购中的货物采购，其采购方式、采购程序、评标方法、评标标准、专家抽取、信息发布等，均应依照</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中华人民共和国政府采购法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以及</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政府采购货物和服务招标投标管理办法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（财政部令第</a:t>
            </a:r>
            <a:r>
              <a:rPr lang="en-US" sz="1600" dirty="0" smtClean="0">
                <a:solidFill>
                  <a:schemeClr val="bg1"/>
                </a:solidFill>
                <a:latin typeface="微软雅黑" pitchFamily="34" charset="-122"/>
                <a:ea typeface="微软雅黑" pitchFamily="34" charset="-122"/>
              </a:rPr>
              <a:t>87</a:t>
            </a:r>
            <a:r>
              <a:rPr lang="zh-CN" altLang="en-US" sz="1600" dirty="0" smtClean="0">
                <a:solidFill>
                  <a:schemeClr val="bg1"/>
                </a:solidFill>
                <a:latin typeface="微软雅黑" pitchFamily="34" charset="-122"/>
                <a:ea typeface="微软雅黑" pitchFamily="34" charset="-122"/>
              </a:rPr>
              <a:t>号）等相关法律法规执行。</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案件要点：</a:t>
            </a:r>
            <a:r>
              <a:rPr lang="zh-CN" altLang="en-US" sz="1600" dirty="0" smtClean="0">
                <a:solidFill>
                  <a:schemeClr val="bg1"/>
                </a:solidFill>
                <a:latin typeface="微软雅黑" pitchFamily="34" charset="-122"/>
                <a:ea typeface="微软雅黑" pitchFamily="34" charset="-122"/>
              </a:rPr>
              <a:t>与工程建设不相关的货物和服务的采购，依据招标投标法执行的，属于适用法律错误。</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提醒：</a:t>
            </a:r>
            <a:r>
              <a:rPr lang="zh-CN" altLang="en-US" sz="1600" dirty="0" smtClean="0">
                <a:solidFill>
                  <a:schemeClr val="bg1"/>
                </a:solidFill>
                <a:latin typeface="微软雅黑" pitchFamily="34" charset="-122"/>
                <a:ea typeface="微软雅黑" pitchFamily="34" charset="-122"/>
              </a:rPr>
              <a:t>项目属性如何认定？</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756714"/>
            <a:ext cx="8001056" cy="3600986"/>
          </a:xfrm>
          <a:prstGeom prst="rect">
            <a:avLst/>
          </a:prstGeom>
          <a:noFill/>
        </p:spPr>
        <p:txBody>
          <a:bodyPr wrap="square" rtlCol="0">
            <a:spAutoFit/>
          </a:bodyPr>
          <a:lstStyle/>
          <a:p>
            <a:pPr algn="just">
              <a:lnSpc>
                <a:spcPct val="200000"/>
              </a:lnSpc>
            </a:pPr>
            <a:r>
              <a:rPr lang="zh-CN" altLang="en-US" sz="1800" b="1" dirty="0" smtClean="0">
                <a:solidFill>
                  <a:srgbClr val="FFFF00"/>
                </a:solidFill>
                <a:latin typeface="微软雅黑" pitchFamily="34" charset="-122"/>
                <a:ea typeface="微软雅黑" pitchFamily="34" charset="-122"/>
              </a:rPr>
              <a:t>质疑投诉中常见多发的五方面问题：</a:t>
            </a:r>
            <a:endParaRPr lang="en-US" altLang="zh-CN" sz="1800" b="1" dirty="0" smtClean="0">
              <a:solidFill>
                <a:srgbClr val="FFFF00"/>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一、供应商：提供虚假材料谋取中标；以非法手段取得证明材料进行质疑投诉；恶意串通投标</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二、采购人：设置不合理或已取消的资质、规定供应商特定合同金额与营业收入等有关的规模要素，对供应商实行差别待遇或者歧视待遇，限制中小企业投标；将纳入集采目录的项目委托采购机构代理采购；自行决定中标、成交供应商，拒绝在法定期限内在评审报告推荐的中标候选人中按顺序确定中标供应商。</a:t>
            </a:r>
            <a:endParaRPr lang="en-US" altLang="zh-CN" sz="1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744572"/>
            <a:ext cx="7572428" cy="3662541"/>
          </a:xfrm>
          <a:prstGeom prst="rect">
            <a:avLst/>
          </a:prstGeom>
          <a:noFill/>
        </p:spPr>
        <p:txBody>
          <a:bodyPr wrap="square" rtlCol="0">
            <a:spAutoFit/>
          </a:bodyPr>
          <a:lstStyle/>
          <a:p>
            <a:pPr algn="just">
              <a:lnSpc>
                <a:spcPct val="150000"/>
              </a:lnSpc>
            </a:pPr>
            <a:r>
              <a:rPr lang="zh-CN" altLang="en-US" sz="1800" b="1" dirty="0" smtClean="0">
                <a:solidFill>
                  <a:srgbClr val="FFFF00"/>
                </a:solidFill>
                <a:latin typeface="微软雅黑" pitchFamily="34" charset="-122"/>
                <a:ea typeface="微软雅黑" pitchFamily="34" charset="-122"/>
              </a:rPr>
              <a:t>质疑投诉中常见多发的五方面问题：</a:t>
            </a:r>
            <a:endParaRPr lang="en-US" altLang="zh-CN" sz="1800" b="1" dirty="0" smtClean="0">
              <a:solidFill>
                <a:srgbClr val="FFFF00"/>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三、重大违法记录主要是基于对供应商违法行为的刑事、行政处罚而产生的。在没有刑事、行政处罚的情况下，任何单位不得以信用记录等形式限制供应商参与政府采购活动。</a:t>
            </a:r>
            <a:r>
              <a:rPr lang="en-US" altLang="zh-CN" sz="1600" dirty="0" smtClean="0">
                <a:solidFill>
                  <a:schemeClr val="bg1"/>
                </a:solidFill>
                <a:latin typeface="微软雅黑" pitchFamily="34" charset="-122"/>
                <a:ea typeface="微软雅黑" pitchFamily="34" charset="-122"/>
              </a:rPr>
              <a:t>1-3</a:t>
            </a:r>
            <a:r>
              <a:rPr lang="zh-CN" altLang="en-US" sz="1600" dirty="0" smtClean="0">
                <a:solidFill>
                  <a:schemeClr val="bg1"/>
                </a:solidFill>
                <a:latin typeface="微软雅黑" pitchFamily="34" charset="-122"/>
                <a:ea typeface="微软雅黑" pitchFamily="34" charset="-122"/>
              </a:rPr>
              <a:t>年和</a:t>
            </a:r>
            <a:r>
              <a:rPr lang="en-US" altLang="zh-CN" sz="1600" dirty="0" smtClean="0">
                <a:solidFill>
                  <a:schemeClr val="bg1"/>
                </a:solidFill>
                <a:latin typeface="微软雅黑" pitchFamily="34" charset="-122"/>
                <a:ea typeface="微软雅黑" pitchFamily="34" charset="-122"/>
              </a:rPr>
              <a:t>3</a:t>
            </a:r>
            <a:r>
              <a:rPr lang="zh-CN" altLang="en-US" sz="1600" dirty="0" smtClean="0">
                <a:solidFill>
                  <a:schemeClr val="bg1"/>
                </a:solidFill>
                <a:latin typeface="微软雅黑" pitchFamily="34" charset="-122"/>
                <a:ea typeface="微软雅黑" pitchFamily="34" charset="-122"/>
              </a:rPr>
              <a:t>年</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四、评审标准中分值设置不与评审因素的量化指标相对应。</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五、搞清项目属性工程和货物服务管辖权不同。</a:t>
            </a:r>
            <a:endParaRPr lang="en-US" altLang="zh-CN" sz="1600" dirty="0" smtClean="0">
              <a:solidFill>
                <a:schemeClr val="bg1"/>
              </a:solidFill>
              <a:latin typeface="微软雅黑" pitchFamily="34" charset="-122"/>
              <a:ea typeface="微软雅黑" pitchFamily="34" charset="-122"/>
            </a:endParaRPr>
          </a:p>
          <a:p>
            <a:pPr>
              <a:lnSpc>
                <a:spcPct val="150000"/>
              </a:lnSpc>
            </a:pPr>
            <a:endParaRPr lang="zh-CN" altLang="en-US" sz="1800" dirty="0" smtClean="0">
              <a:solidFill>
                <a:schemeClr val="bg1"/>
              </a:solidFill>
              <a:latin typeface="微软雅黑" pitchFamily="34" charset="-122"/>
              <a:ea typeface="微软雅黑" pitchFamily="34" charset="-122"/>
            </a:endParaRPr>
          </a:p>
          <a:p>
            <a:endParaRPr lang="zh-CN" altLang="en-US" sz="18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1854999" y="2772793"/>
            <a:ext cx="6288901" cy="954107"/>
          </a:xfrm>
          <a:prstGeom prst="rect">
            <a:avLst/>
          </a:prstGeom>
          <a:noFill/>
        </p:spPr>
        <p:txBody>
          <a:bodyPr wrap="none" rtlCol="0">
            <a:spAutoFit/>
          </a:bodyPr>
          <a:lstStyle/>
          <a:p>
            <a:r>
              <a:rPr lang="en-US" altLang="zh-CN" sz="2800" b="1" dirty="0" smtClean="0">
                <a:solidFill>
                  <a:schemeClr val="accent6"/>
                </a:solidFill>
                <a:latin typeface="微软雅黑" pitchFamily="34" charset="-122"/>
                <a:ea typeface="微软雅黑" pitchFamily="34" charset="-122"/>
              </a:rPr>
              <a:t>《</a:t>
            </a:r>
            <a:r>
              <a:rPr lang="zh-CN" altLang="en-US" sz="2800" b="1" dirty="0" smtClean="0">
                <a:solidFill>
                  <a:schemeClr val="accent6"/>
                </a:solidFill>
                <a:latin typeface="微软雅黑" pitchFamily="34" charset="-122"/>
                <a:ea typeface="微软雅黑" pitchFamily="34" charset="-122"/>
              </a:rPr>
              <a:t>政府采购质疑和投诉办法</a:t>
            </a:r>
            <a:r>
              <a:rPr lang="en-US" altLang="zh-CN" sz="2800" b="1" dirty="0" smtClean="0">
                <a:solidFill>
                  <a:schemeClr val="accent6"/>
                </a:solidFill>
                <a:latin typeface="微软雅黑" pitchFamily="34" charset="-122"/>
                <a:ea typeface="微软雅黑" pitchFamily="34" charset="-122"/>
              </a:rPr>
              <a:t>》</a:t>
            </a:r>
            <a:r>
              <a:rPr lang="zh-CN" altLang="en-US" sz="2800" b="1" dirty="0" smtClean="0">
                <a:solidFill>
                  <a:schemeClr val="accent6"/>
                </a:solidFill>
                <a:latin typeface="微软雅黑" pitchFamily="34" charset="-122"/>
                <a:ea typeface="微软雅黑" pitchFamily="34" charset="-122"/>
              </a:rPr>
              <a:t>十大要点</a:t>
            </a:r>
          </a:p>
          <a:p>
            <a:endParaRPr lang="zh-CN" altLang="en-US" sz="2800" b="1" dirty="0" smtClean="0">
              <a:solidFill>
                <a:schemeClr val="accent6"/>
              </a:solidFill>
              <a:latin typeface="微软雅黑" pitchFamily="34" charset="-122"/>
              <a:ea typeface="微软雅黑" pitchFamily="34" charset="-122"/>
            </a:endParaRPr>
          </a:p>
        </p:txBody>
      </p:sp>
      <p:sp>
        <p:nvSpPr>
          <p:cNvPr id="14" name="椭圆 57"/>
          <p:cNvSpPr>
            <a:spLocks noChangeArrowheads="1"/>
          </p:cNvSpPr>
          <p:nvPr/>
        </p:nvSpPr>
        <p:spPr bwMode="auto">
          <a:xfrm>
            <a:off x="4111840" y="1740038"/>
            <a:ext cx="1174540" cy="811210"/>
          </a:xfrm>
          <a:prstGeom prst="ellipse">
            <a:avLst/>
          </a:prstGeom>
          <a:solidFill>
            <a:schemeClr val="bg1">
              <a:alpha val="70000"/>
            </a:schemeClr>
          </a:solidFill>
          <a:ln w="9525">
            <a:noFill/>
            <a:round/>
            <a:headEnd/>
            <a:tailEnd/>
          </a:ln>
        </p:spPr>
        <p:txBody>
          <a:bodyPr anchor="ctr"/>
          <a:lstStyle/>
          <a:p>
            <a:pPr algn="ctr" eaLnBrk="1" hangingPunct="1"/>
            <a:endParaRPr lang="zh-CN" altLang="en-US">
              <a:solidFill>
                <a:srgbClr val="FFFFFF"/>
              </a:solidFill>
            </a:endParaRPr>
          </a:p>
        </p:txBody>
      </p:sp>
      <p:sp>
        <p:nvSpPr>
          <p:cNvPr id="15" name="TextBox 14"/>
          <p:cNvSpPr txBox="1"/>
          <p:nvPr/>
        </p:nvSpPr>
        <p:spPr>
          <a:xfrm>
            <a:off x="4286248" y="1844099"/>
            <a:ext cx="1306268" cy="584775"/>
          </a:xfrm>
          <a:prstGeom prst="rect">
            <a:avLst/>
          </a:prstGeom>
          <a:noFill/>
        </p:spPr>
        <p:txBody>
          <a:bodyPr wrap="square" rtlCol="0">
            <a:spAutoFit/>
          </a:bodyPr>
          <a:lstStyle/>
          <a:p>
            <a:r>
              <a:rPr lang="en-US" altLang="zh-CN" sz="1900" b="1" dirty="0" smtClean="0">
                <a:solidFill>
                  <a:schemeClr val="tx1">
                    <a:lumMod val="75000"/>
                    <a:lumOff val="25000"/>
                  </a:schemeClr>
                </a:solidFill>
              </a:rPr>
              <a:t>    </a:t>
            </a:r>
            <a:r>
              <a:rPr lang="en-US" altLang="zh-CN" sz="3200" b="1" dirty="0" smtClean="0">
                <a:solidFill>
                  <a:schemeClr val="tx1">
                    <a:lumMod val="75000"/>
                    <a:lumOff val="25000"/>
                  </a:schemeClr>
                </a:solidFill>
              </a:rPr>
              <a:t>2</a:t>
            </a:r>
            <a:endParaRPr lang="zh-CN" altLang="en-US" sz="32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942350"/>
            <a:ext cx="7929618" cy="3339376"/>
          </a:xfrm>
          <a:prstGeom prst="rect">
            <a:avLst/>
          </a:prstGeom>
          <a:noFill/>
        </p:spPr>
        <p:txBody>
          <a:bodyPr wrap="square" rtlCol="0">
            <a:spAutoFit/>
          </a:bodyPr>
          <a:lstStyle/>
          <a:p>
            <a:pPr algn="just">
              <a:lnSpc>
                <a:spcPct val="200000"/>
              </a:lnSpc>
            </a:pPr>
            <a:r>
              <a:rPr lang="zh-CN" altLang="en-US" sz="1800" b="1" dirty="0" smtClean="0">
                <a:solidFill>
                  <a:srgbClr val="FFFF00"/>
                </a:solidFill>
                <a:latin typeface="微软雅黑" pitchFamily="34" charset="-122"/>
                <a:ea typeface="微软雅黑" pitchFamily="34" charset="-122"/>
              </a:rPr>
              <a:t>一、对采购人、采购代理机构的责权做了明确的规定</a:t>
            </a:r>
            <a:endParaRPr lang="en-US" altLang="zh-CN" sz="18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①  确定采购人为质疑答复的责任主体；采购代理机构受委托采购的，可在授权范围内答复。评审专家对采购过程、采购结果的质疑，有责任配合答复。</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②  采购人、采购代理机构应当在采购文件中载明接收质疑函的方式、 联系部门、联系电话和通讯地址等信息。 </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③   可以在采购文件中要求供应商一次性提出针对同一采购环节的质疑项。</a:t>
            </a:r>
          </a:p>
          <a:p>
            <a:pPr algn="just"/>
            <a:endParaRPr lang="zh-CN" altLang="en-US" dirty="0"/>
          </a:p>
        </p:txBody>
      </p:sp>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dirty="0" smtClean="0">
              <a:solidFill>
                <a:schemeClr val="bg1"/>
              </a:solidFill>
              <a:latin typeface="微软雅黑" pitchFamily="34" charset="-122"/>
              <a:ea typeface="微软雅黑" pitchFamily="34" charset="-122"/>
            </a:endParaRPr>
          </a:p>
          <a:p>
            <a:endParaRPr lang="en-US" altLang="zh-CN" dirty="0" smtClean="0">
              <a:solidFill>
                <a:schemeClr val="bg1"/>
              </a:solidFill>
              <a:latin typeface="微软雅黑" pitchFamily="34" charset="-122"/>
              <a:ea typeface="微软雅黑" pitchFamily="34" charset="-122"/>
            </a:endParaRPr>
          </a:p>
          <a:p>
            <a:endParaRPr lang="zh-CN" altLang="en-US" dirty="0"/>
          </a:p>
        </p:txBody>
      </p:sp>
      <p:sp>
        <p:nvSpPr>
          <p:cNvPr id="4" name="TextBox 3"/>
          <p:cNvSpPr txBox="1"/>
          <p:nvPr/>
        </p:nvSpPr>
        <p:spPr>
          <a:xfrm>
            <a:off x="642910" y="953522"/>
            <a:ext cx="8001056" cy="3046988"/>
          </a:xfrm>
          <a:prstGeom prst="rect">
            <a:avLst/>
          </a:prstGeom>
          <a:noFill/>
        </p:spPr>
        <p:txBody>
          <a:bodyPr wrap="square" rtlCol="0">
            <a:spAutoFit/>
          </a:bodyPr>
          <a:lstStyle/>
          <a:p>
            <a:pPr algn="just">
              <a:lnSpc>
                <a:spcPct val="200000"/>
              </a:lnSpc>
            </a:pPr>
            <a:r>
              <a:rPr lang="zh-CN" altLang="en-US" sz="1600" dirty="0" smtClean="0">
                <a:solidFill>
                  <a:schemeClr val="bg1"/>
                </a:solidFill>
                <a:latin typeface="微软雅黑" pitchFamily="34" charset="-122"/>
                <a:ea typeface="微软雅黑" pitchFamily="34" charset="-122"/>
              </a:rPr>
              <a:t>④   采购人、采购代理机构不得拒收质疑函（过期除外）。</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⑤   质疑不成立，或者成立但不影响中标、成交结果，可以继续开展政府采购活动。</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⑥  质疑导致中标、成交结果改变，采购人或者代理机构应当书面报告本级财政部门。</a:t>
            </a:r>
            <a:endParaRPr lang="en-US" altLang="zh-CN" sz="1600" dirty="0" smtClean="0">
              <a:solidFill>
                <a:schemeClr val="bg1"/>
              </a:solidFill>
              <a:latin typeface="微软雅黑" pitchFamily="34" charset="-122"/>
              <a:ea typeface="微软雅黑" pitchFamily="34" charset="-122"/>
            </a:endParaRPr>
          </a:p>
          <a:p>
            <a:pPr marL="342900" indent="-342900" algn="just">
              <a:lnSpc>
                <a:spcPct val="200000"/>
              </a:lnSpc>
              <a:buAutoNum type="circleNumDbPlain" startAt="7"/>
            </a:pPr>
            <a:r>
              <a:rPr lang="zh-CN" altLang="en-US" sz="1600" dirty="0" smtClean="0">
                <a:solidFill>
                  <a:schemeClr val="bg1"/>
                </a:solidFill>
                <a:latin typeface="微软雅黑" pitchFamily="34" charset="-122"/>
                <a:ea typeface="微软雅黑" pitchFamily="34" charset="-122"/>
              </a:rPr>
              <a:t>明确答复质疑的内容不得涉及商业秘密。</a:t>
            </a:r>
            <a:endParaRPr lang="en-US" altLang="zh-CN" sz="1600" dirty="0" smtClean="0">
              <a:solidFill>
                <a:schemeClr val="bg1"/>
              </a:solidFill>
              <a:latin typeface="微软雅黑" pitchFamily="34" charset="-122"/>
              <a:ea typeface="微软雅黑" pitchFamily="34" charset="-122"/>
            </a:endParaRPr>
          </a:p>
          <a:p>
            <a:pPr marL="342900" indent="-342900" algn="just">
              <a:lnSpc>
                <a:spcPct val="200000"/>
              </a:lnSpc>
              <a:buFontTx/>
              <a:buAutoNum type="circleNumDbPlain" startAt="7"/>
            </a:pPr>
            <a:r>
              <a:rPr lang="zh-CN" altLang="en-US" sz="1600" dirty="0" smtClean="0">
                <a:solidFill>
                  <a:schemeClr val="bg1"/>
                </a:solidFill>
                <a:latin typeface="微软雅黑" pitchFamily="34" charset="-122"/>
                <a:ea typeface="微软雅黑" pitchFamily="34" charset="-122"/>
              </a:rPr>
              <a:t>采购人和采购代理机构收到暂停采购活动通知后应当立即中止采购活动，在法定的暂停期限结束前或者财政部门发出恢复采购活动通知前，不得进行该项采购活动。</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endParaRPr lang="en-US" altLang="zh-CN" dirty="0" smtClean="0">
              <a:solidFill>
                <a:schemeClr val="bg1"/>
              </a:solidFill>
              <a:latin typeface="微软雅黑" pitchFamily="34" charset="-122"/>
              <a:ea typeface="微软雅黑" pitchFamily="34" charset="-122"/>
            </a:endParaRPr>
          </a:p>
          <a:p>
            <a:endParaRPr lang="en-US" altLang="zh-CN" dirty="0" smtClean="0">
              <a:solidFill>
                <a:schemeClr val="bg1"/>
              </a:solidFill>
              <a:latin typeface="微软雅黑" pitchFamily="34" charset="-122"/>
              <a:ea typeface="微软雅黑" pitchFamily="34" charset="-122"/>
            </a:endParaRPr>
          </a:p>
          <a:p>
            <a:endParaRPr lang="zh-CN" altLang="en-US" dirty="0"/>
          </a:p>
        </p:txBody>
      </p:sp>
      <p:sp>
        <p:nvSpPr>
          <p:cNvPr id="4" name="TextBox 3"/>
          <p:cNvSpPr txBox="1"/>
          <p:nvPr/>
        </p:nvSpPr>
        <p:spPr>
          <a:xfrm>
            <a:off x="785786" y="502728"/>
            <a:ext cx="7500990" cy="4016484"/>
          </a:xfrm>
          <a:prstGeom prst="rect">
            <a:avLst/>
          </a:prstGeom>
          <a:noFill/>
        </p:spPr>
        <p:txBody>
          <a:bodyPr wrap="square" rtlCol="0">
            <a:spAutoFit/>
          </a:bodyPr>
          <a:lstStyle/>
          <a:p>
            <a:pPr algn="just">
              <a:lnSpc>
                <a:spcPct val="200000"/>
              </a:lnSpc>
            </a:pPr>
            <a:r>
              <a:rPr lang="zh-CN" altLang="en-US" sz="2000" b="1" dirty="0" smtClean="0">
                <a:solidFill>
                  <a:srgbClr val="FFFF00"/>
                </a:solidFill>
                <a:latin typeface="微软雅黑" pitchFamily="34" charset="-122"/>
                <a:ea typeface="微软雅黑" pitchFamily="34" charset="-122"/>
              </a:rPr>
              <a:t>提醒： </a:t>
            </a:r>
            <a:endParaRPr lang="en-US" altLang="zh-CN" sz="2000" b="1" dirty="0" smtClean="0">
              <a:solidFill>
                <a:srgbClr val="FFFF00"/>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   ①  没有恶意质疑定义。除超过质疑期外，不得拒收质疑函。</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 ② 答复质疑适用简便高效原则：审慎开展重新采购活动。（</a:t>
            </a:r>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）质疑不影响中标、成交结果，继续；（</a:t>
            </a:r>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）影响采购结果，可以澄清文件、（合格供应商</a:t>
            </a:r>
            <a:r>
              <a:rPr lang="en-US" altLang="zh-CN" sz="1600" dirty="0" smtClean="0">
                <a:solidFill>
                  <a:schemeClr val="bg1"/>
                </a:solidFill>
                <a:latin typeface="微软雅黑" pitchFamily="34" charset="-122"/>
                <a:ea typeface="微软雅黑" pitchFamily="34" charset="-122"/>
              </a:rPr>
              <a:t>3</a:t>
            </a:r>
            <a:r>
              <a:rPr lang="zh-CN" altLang="en-US" sz="1600" dirty="0" smtClean="0">
                <a:solidFill>
                  <a:schemeClr val="bg1"/>
                </a:solidFill>
                <a:latin typeface="微软雅黑" pitchFamily="34" charset="-122"/>
                <a:ea typeface="微软雅黑" pitchFamily="34" charset="-122"/>
              </a:rPr>
              <a:t>家以上）可以另行确定中标、成交供应商。</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2000" b="1" dirty="0" smtClean="0">
                <a:solidFill>
                  <a:srgbClr val="FFFF00"/>
                </a:solidFill>
                <a:latin typeface="微软雅黑" pitchFamily="34" charset="-122"/>
                <a:ea typeface="微软雅黑" pitchFamily="34" charset="-122"/>
              </a:rPr>
              <a:t>    </a:t>
            </a:r>
            <a:endParaRPr lang="en-US" altLang="zh-CN" sz="1600" dirty="0" smtClean="0">
              <a:solidFill>
                <a:schemeClr val="bg1"/>
              </a:solidFill>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046843"/>
            <a:ext cx="7786742" cy="3739485"/>
          </a:xfrm>
          <a:prstGeom prst="rect">
            <a:avLst/>
          </a:prstGeom>
          <a:noFill/>
        </p:spPr>
        <p:txBody>
          <a:bodyPr wrap="square" rtlCol="0">
            <a:spAutoFit/>
          </a:bodyPr>
          <a:lstStyle/>
          <a:p>
            <a:pPr algn="just">
              <a:lnSpc>
                <a:spcPct val="150000"/>
              </a:lnSpc>
            </a:pPr>
            <a:r>
              <a:rPr lang="zh-CN" altLang="en-US" sz="1800" b="1" dirty="0" smtClean="0">
                <a:solidFill>
                  <a:srgbClr val="FFFF00"/>
                </a:solidFill>
                <a:latin typeface="微软雅黑" pitchFamily="34" charset="-122"/>
                <a:ea typeface="微软雅黑" pitchFamily="34" charset="-122"/>
              </a:rPr>
              <a:t>二、对质疑函及质疑答复内容、投诉书及投诉处理决定做了明确细化的规定。</a:t>
            </a:r>
            <a:endParaRPr lang="en-US" altLang="zh-CN" sz="1800" b="1" dirty="0" smtClean="0">
              <a:solidFill>
                <a:srgbClr val="FFFF00"/>
              </a:solidFill>
              <a:latin typeface="微软雅黑" pitchFamily="34" charset="-122"/>
              <a:ea typeface="微软雅黑" pitchFamily="34" charset="-122"/>
            </a:endParaRPr>
          </a:p>
          <a:p>
            <a:pPr algn="just">
              <a:lnSpc>
                <a:spcPct val="150000"/>
              </a:lnSpc>
            </a:pPr>
            <a:endParaRPr lang="en-US" altLang="zh-CN" sz="1800" b="1" dirty="0" smtClean="0">
              <a:solidFill>
                <a:srgbClr val="FFFF00"/>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质疑函：</a:t>
            </a:r>
            <a:r>
              <a:rPr lang="zh-CN" altLang="en-US" sz="1600" dirty="0" smtClean="0">
                <a:solidFill>
                  <a:schemeClr val="bg1"/>
                </a:solidFill>
                <a:latin typeface="微软雅黑" pitchFamily="34" charset="-122"/>
                <a:ea typeface="微软雅黑" pitchFamily="34" charset="-122"/>
              </a:rPr>
              <a:t>六项内容</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具体明确的质疑事项和请求，事实依据、法律依据</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质疑答复：</a:t>
            </a:r>
            <a:r>
              <a:rPr lang="zh-CN" altLang="en-US" sz="1600" dirty="0" smtClean="0">
                <a:solidFill>
                  <a:schemeClr val="bg1"/>
                </a:solidFill>
                <a:latin typeface="微软雅黑" pitchFamily="34" charset="-122"/>
                <a:ea typeface="微软雅黑" pitchFamily="34" charset="-122"/>
              </a:rPr>
              <a:t>六项内容</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答复的具体内容、事实依据、法律依据</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投诉书：</a:t>
            </a:r>
            <a:r>
              <a:rPr lang="zh-CN" altLang="en-US" sz="1600" dirty="0" smtClean="0">
                <a:solidFill>
                  <a:schemeClr val="bg1"/>
                </a:solidFill>
                <a:latin typeface="微软雅黑" pitchFamily="34" charset="-122"/>
                <a:ea typeface="微软雅黑" pitchFamily="34" charset="-122"/>
              </a:rPr>
              <a:t>六项内容</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质疑情况及证明材料、投诉事项、请求及依据</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投诉处理决定：</a:t>
            </a:r>
            <a:r>
              <a:rPr lang="zh-CN" altLang="en-US" sz="1600" dirty="0" smtClean="0">
                <a:solidFill>
                  <a:schemeClr val="bg1"/>
                </a:solidFill>
                <a:latin typeface="微软雅黑" pitchFamily="34" charset="-122"/>
                <a:ea typeface="微软雅黑" pitchFamily="34" charset="-122"/>
              </a:rPr>
              <a:t>四项内容</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查明的事实及依据、具体处理决定及法律依据、告知行政复议、行政诉讼的权利及有关事项</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财政部将出质疑函和投诉书范本。</a:t>
            </a:r>
          </a:p>
          <a:p>
            <a:endParaRPr lang="zh-CN" altLang="en-US" dirty="0">
              <a:solidFill>
                <a:schemeClr val="bg1"/>
              </a:solidFill>
            </a:endParaRPr>
          </a:p>
        </p:txBody>
      </p:sp>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1553686"/>
            <a:ext cx="7500990" cy="2446824"/>
          </a:xfrm>
          <a:prstGeom prst="rect">
            <a:avLst/>
          </a:prstGeom>
          <a:noFill/>
        </p:spPr>
        <p:txBody>
          <a:bodyPr wrap="square" rtlCol="0">
            <a:spAutoFit/>
          </a:bodyPr>
          <a:lstStyle/>
          <a:p>
            <a:pPr algn="just">
              <a:lnSpc>
                <a:spcPct val="150000"/>
              </a:lnSpc>
            </a:pPr>
            <a:r>
              <a:rPr lang="zh-CN" altLang="en-US" sz="1800" b="1" dirty="0" smtClean="0">
                <a:solidFill>
                  <a:srgbClr val="FFFF00"/>
                </a:solidFill>
                <a:latin typeface="微软雅黑" pitchFamily="34" charset="-122"/>
                <a:ea typeface="微软雅黑" pitchFamily="34" charset="-122"/>
              </a:rPr>
              <a:t>       三、简便高效原则在质疑中的体现 </a:t>
            </a:r>
            <a:endParaRPr lang="en-US" altLang="zh-CN" sz="1800" b="1" dirty="0" smtClean="0">
              <a:solidFill>
                <a:srgbClr val="FFFF00"/>
              </a:solidFill>
              <a:latin typeface="微软雅黑" pitchFamily="34" charset="-122"/>
              <a:ea typeface="微软雅黑" pitchFamily="34" charset="-122"/>
            </a:endParaRPr>
          </a:p>
          <a:p>
            <a:pPr algn="just">
              <a:lnSpc>
                <a:spcPct val="150000"/>
              </a:lnSpc>
            </a:pPr>
            <a:r>
              <a:rPr lang="zh-CN" altLang="en-US" sz="18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对</a:t>
            </a:r>
            <a:r>
              <a:rPr lang="zh-CN" altLang="en-US" sz="1600" b="1" dirty="0" smtClean="0">
                <a:solidFill>
                  <a:schemeClr val="bg1"/>
                </a:solidFill>
                <a:latin typeface="微软雅黑" pitchFamily="34" charset="-122"/>
                <a:ea typeface="微软雅黑" pitchFamily="34" charset="-122"/>
              </a:rPr>
              <a:t>采购文件</a:t>
            </a:r>
            <a:r>
              <a:rPr lang="zh-CN" altLang="en-US" sz="1600" dirty="0" smtClean="0">
                <a:solidFill>
                  <a:schemeClr val="bg1"/>
                </a:solidFill>
                <a:latin typeface="微软雅黑" pitchFamily="34" charset="-122"/>
                <a:ea typeface="微软雅黑" pitchFamily="34" charset="-122"/>
              </a:rPr>
              <a:t>的质疑、投诉，即使质疑、投诉的事项成立，如果不影响中标、成交结果，也可以继续开展采购活动；如果影响或者可能影响中标、成交结果，可以澄清、修改。（第十六条）</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p>
          <a:p>
            <a:pPr>
              <a:lnSpc>
                <a:spcPct val="150000"/>
              </a:lnSpc>
            </a:pPr>
            <a:endParaRPr lang="zh-CN" altLang="en-US" sz="1800" dirty="0">
              <a:solidFill>
                <a:schemeClr val="bg1"/>
              </a:solidFill>
              <a:latin typeface="微软雅黑" pitchFamily="34" charset="-122"/>
              <a:ea typeface="微软雅黑" pitchFamily="34" charset="-122"/>
            </a:endParaRPr>
          </a:p>
        </p:txBody>
      </p:sp>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1214428"/>
            <a:ext cx="7500990" cy="3370153"/>
          </a:xfrm>
          <a:prstGeom prst="rect">
            <a:avLst/>
          </a:prstGeom>
          <a:noFill/>
        </p:spPr>
        <p:txBody>
          <a:bodyPr wrap="square" rtlCol="0">
            <a:spAutoFit/>
          </a:bodyPr>
          <a:lstStyle/>
          <a:p>
            <a:pPr algn="just">
              <a:lnSpc>
                <a:spcPct val="150000"/>
              </a:lnSpc>
            </a:pPr>
            <a:r>
              <a:rPr lang="zh-CN" altLang="en-US" sz="1800" b="1" dirty="0" smtClean="0">
                <a:solidFill>
                  <a:srgbClr val="FFFF00"/>
                </a:solidFill>
                <a:latin typeface="微软雅黑" pitchFamily="34" charset="-122"/>
                <a:ea typeface="微软雅黑" pitchFamily="34" charset="-122"/>
              </a:rPr>
              <a:t>       四、简便高效原则在投诉中的体现 </a:t>
            </a:r>
            <a:endParaRPr lang="en-US" altLang="zh-CN" sz="1800" b="1" dirty="0" smtClean="0">
              <a:solidFill>
                <a:srgbClr val="FFFF00"/>
              </a:solidFill>
              <a:latin typeface="微软雅黑" pitchFamily="34" charset="-122"/>
              <a:ea typeface="微软雅黑" pitchFamily="34" charset="-122"/>
            </a:endParaRPr>
          </a:p>
          <a:p>
            <a:pPr algn="just">
              <a:lnSpc>
                <a:spcPct val="150000"/>
              </a:lnSpc>
            </a:pPr>
            <a:r>
              <a:rPr lang="zh-CN" altLang="en-US" sz="1800" dirty="0" smtClean="0">
                <a:solidFill>
                  <a:schemeClr val="bg1"/>
                </a:solidFill>
                <a:latin typeface="微软雅黑" pitchFamily="34" charset="-122"/>
                <a:ea typeface="微软雅黑" pitchFamily="34" charset="-122"/>
              </a:rPr>
              <a:t>       对采购过程、采购结果的质疑、投诉，即使质疑、投诉的事项成立，如果不影响中标、成交结果，也可以继续开展采购活动；如果影响中标、成交结果，但合格供应商</a:t>
            </a:r>
            <a:r>
              <a:rPr lang="en-US" sz="1800" dirty="0" smtClean="0">
                <a:solidFill>
                  <a:schemeClr val="bg1"/>
                </a:solidFill>
                <a:latin typeface="微软雅黑" pitchFamily="34" charset="-122"/>
                <a:ea typeface="微软雅黑" pitchFamily="34" charset="-122"/>
              </a:rPr>
              <a:t>3</a:t>
            </a:r>
            <a:r>
              <a:rPr lang="zh-CN" altLang="en-US" sz="1800" dirty="0" smtClean="0">
                <a:solidFill>
                  <a:schemeClr val="bg1"/>
                </a:solidFill>
                <a:latin typeface="微软雅黑" pitchFamily="34" charset="-122"/>
                <a:ea typeface="微软雅黑" pitchFamily="34" charset="-122"/>
              </a:rPr>
              <a:t>家以上，在没有确定中标、成交供应商的情况下，就可以从中标、成交候选人中另行确定中标、成交供应商。（第十六条、第三十二条）</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p>
          <a:p>
            <a:pPr>
              <a:lnSpc>
                <a:spcPct val="150000"/>
              </a:lnSpc>
            </a:pPr>
            <a:endParaRPr lang="zh-CN" altLang="en-US" sz="1800" dirty="0">
              <a:solidFill>
                <a:schemeClr val="bg1"/>
              </a:solidFill>
              <a:latin typeface="微软雅黑" pitchFamily="34" charset="-122"/>
              <a:ea typeface="微软雅黑" pitchFamily="34" charset="-122"/>
            </a:endParaRPr>
          </a:p>
        </p:txBody>
      </p:sp>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786050" y="2772793"/>
            <a:ext cx="4134465" cy="523220"/>
          </a:xfrm>
          <a:prstGeom prst="rect">
            <a:avLst/>
          </a:prstGeom>
          <a:noFill/>
        </p:spPr>
        <p:txBody>
          <a:bodyPr wrap="none" rtlCol="0">
            <a:spAutoFit/>
          </a:bodyPr>
          <a:lstStyle/>
          <a:p>
            <a:r>
              <a:rPr lang="zh-CN" altLang="en-US" sz="2800" b="1" dirty="0" smtClean="0">
                <a:solidFill>
                  <a:schemeClr val="accent6"/>
                </a:solidFill>
                <a:latin typeface="微软雅黑" pitchFamily="34" charset="-122"/>
                <a:ea typeface="微软雅黑" pitchFamily="34" charset="-122"/>
              </a:rPr>
              <a:t>十个案例看质疑投诉举报</a:t>
            </a:r>
            <a:endParaRPr lang="zh-CN" altLang="en-US" sz="2800" b="1" dirty="0">
              <a:solidFill>
                <a:schemeClr val="accent6"/>
              </a:solidFill>
              <a:latin typeface="微软雅黑" pitchFamily="34" charset="-122"/>
              <a:ea typeface="微软雅黑" pitchFamily="34" charset="-122"/>
            </a:endParaRPr>
          </a:p>
        </p:txBody>
      </p:sp>
      <p:sp>
        <p:nvSpPr>
          <p:cNvPr id="14" name="椭圆 57"/>
          <p:cNvSpPr>
            <a:spLocks noChangeArrowheads="1"/>
          </p:cNvSpPr>
          <p:nvPr/>
        </p:nvSpPr>
        <p:spPr bwMode="auto">
          <a:xfrm>
            <a:off x="4111840" y="1740038"/>
            <a:ext cx="1174540" cy="811210"/>
          </a:xfrm>
          <a:prstGeom prst="ellipse">
            <a:avLst/>
          </a:prstGeom>
          <a:solidFill>
            <a:schemeClr val="bg1">
              <a:alpha val="70000"/>
            </a:schemeClr>
          </a:solidFill>
          <a:ln w="9525">
            <a:noFill/>
            <a:round/>
            <a:headEnd/>
            <a:tailEnd/>
          </a:ln>
        </p:spPr>
        <p:txBody>
          <a:bodyPr anchor="ctr"/>
          <a:lstStyle/>
          <a:p>
            <a:pPr algn="ctr" eaLnBrk="1" hangingPunct="1"/>
            <a:endParaRPr lang="zh-CN" altLang="en-US">
              <a:solidFill>
                <a:srgbClr val="FFFFFF"/>
              </a:solidFill>
            </a:endParaRPr>
          </a:p>
        </p:txBody>
      </p:sp>
      <p:sp>
        <p:nvSpPr>
          <p:cNvPr id="15" name="TextBox 14"/>
          <p:cNvSpPr txBox="1"/>
          <p:nvPr/>
        </p:nvSpPr>
        <p:spPr>
          <a:xfrm>
            <a:off x="4286248" y="1844099"/>
            <a:ext cx="1306268" cy="584775"/>
          </a:xfrm>
          <a:prstGeom prst="rect">
            <a:avLst/>
          </a:prstGeom>
          <a:noFill/>
        </p:spPr>
        <p:txBody>
          <a:bodyPr wrap="square" rtlCol="0">
            <a:spAutoFit/>
          </a:bodyPr>
          <a:lstStyle/>
          <a:p>
            <a:r>
              <a:rPr lang="en-US" altLang="zh-CN" sz="1900" b="1" dirty="0" smtClean="0">
                <a:solidFill>
                  <a:schemeClr val="tx1">
                    <a:lumMod val="75000"/>
                    <a:lumOff val="25000"/>
                  </a:schemeClr>
                </a:solidFill>
              </a:rPr>
              <a:t>    </a:t>
            </a:r>
            <a:r>
              <a:rPr lang="en-US" altLang="zh-CN" sz="3200" b="1" dirty="0" smtClean="0">
                <a:solidFill>
                  <a:schemeClr val="tx1">
                    <a:lumMod val="75000"/>
                    <a:lumOff val="25000"/>
                  </a:schemeClr>
                </a:solidFill>
              </a:rPr>
              <a:t>1</a:t>
            </a:r>
            <a:endParaRPr lang="zh-CN" altLang="en-US" sz="32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00100" y="988516"/>
            <a:ext cx="7358114" cy="3170099"/>
          </a:xfrm>
          <a:prstGeom prst="rect">
            <a:avLst/>
          </a:prstGeom>
        </p:spPr>
        <p:txBody>
          <a:bodyPr wrap="square">
            <a:spAutoFit/>
          </a:bodyPr>
          <a:lstStyle/>
          <a:p>
            <a:pPr>
              <a:lnSpc>
                <a:spcPct val="200000"/>
              </a:lnSpc>
            </a:pPr>
            <a:r>
              <a:rPr lang="zh-CN" altLang="en-US" sz="1800" b="1" dirty="0" smtClean="0">
                <a:solidFill>
                  <a:srgbClr val="FFFF00"/>
                </a:solidFill>
                <a:latin typeface="微软雅黑" pitchFamily="34" charset="-122"/>
                <a:ea typeface="微软雅黑" pitchFamily="34" charset="-122"/>
              </a:rPr>
              <a:t>       五、供应商规范性动作</a:t>
            </a:r>
            <a:endParaRPr lang="en-US" altLang="zh-CN" sz="1800" b="1" dirty="0" smtClean="0">
              <a:solidFill>
                <a:srgbClr val="FFFF00"/>
              </a:solidFill>
              <a:latin typeface="微软雅黑" pitchFamily="34" charset="-122"/>
              <a:ea typeface="微软雅黑" pitchFamily="34" charset="-122"/>
            </a:endParaRPr>
          </a:p>
          <a:p>
            <a:pPr>
              <a:lnSpc>
                <a:spcPct val="200000"/>
              </a:lnSpc>
            </a:pPr>
            <a:r>
              <a:rPr lang="zh-CN" altLang="en-US" sz="1600" dirty="0" smtClean="0">
                <a:solidFill>
                  <a:schemeClr val="bg1"/>
                </a:solidFill>
                <a:latin typeface="微软雅黑" pitchFamily="34" charset="-122"/>
                <a:ea typeface="微软雅黑" pitchFamily="34" charset="-122"/>
              </a:rPr>
              <a:t>       潜在供应商只可对采购文件质疑；供应商一次性提出对同一环节的质疑；一次性补正投诉所需材料及证明依据等；收到投诉答复通知书后</a:t>
            </a:r>
            <a:r>
              <a:rPr lang="en-US" altLang="zh-CN" sz="1600" dirty="0" smtClean="0">
                <a:solidFill>
                  <a:schemeClr val="bg1"/>
                </a:solidFill>
                <a:latin typeface="微软雅黑" pitchFamily="34" charset="-122"/>
                <a:ea typeface="微软雅黑" pitchFamily="34" charset="-122"/>
              </a:rPr>
              <a:t>5</a:t>
            </a:r>
            <a:r>
              <a:rPr lang="zh-CN" altLang="en-US" sz="1600" dirty="0" smtClean="0">
                <a:solidFill>
                  <a:schemeClr val="bg1"/>
                </a:solidFill>
                <a:latin typeface="微软雅黑" pitchFamily="34" charset="-122"/>
                <a:ea typeface="微软雅黑" pitchFamily="34" charset="-122"/>
              </a:rPr>
              <a:t>个工作日，书面说明，提供证据。</a:t>
            </a:r>
            <a:endParaRPr lang="en-US" altLang="zh-CN" sz="1600" dirty="0" smtClean="0">
              <a:solidFill>
                <a:schemeClr val="bg1"/>
              </a:solidFill>
              <a:latin typeface="微软雅黑" pitchFamily="34" charset="-122"/>
              <a:ea typeface="微软雅黑" pitchFamily="34" charset="-122"/>
            </a:endParaRPr>
          </a:p>
          <a:p>
            <a:pPr>
              <a:lnSpc>
                <a:spcPct val="200000"/>
              </a:lnSpc>
            </a:pPr>
            <a:r>
              <a:rPr lang="zh-CN" altLang="en-US" sz="1600" dirty="0" smtClean="0">
                <a:solidFill>
                  <a:schemeClr val="bg1"/>
                </a:solidFill>
                <a:latin typeface="微软雅黑" pitchFamily="34" charset="-122"/>
                <a:ea typeface="微软雅黑" pitchFamily="34" charset="-122"/>
              </a:rPr>
              <a:t>       可以委托代理人质疑、投诉。</a:t>
            </a:r>
            <a:endParaRPr lang="en-US" altLang="zh-CN" sz="1600" dirty="0" smtClean="0">
              <a:solidFill>
                <a:schemeClr val="bg1"/>
              </a:solidFill>
              <a:latin typeface="微软雅黑" pitchFamily="34" charset="-122"/>
              <a:ea typeface="微软雅黑" pitchFamily="34" charset="-122"/>
            </a:endParaRPr>
          </a:p>
          <a:p>
            <a:pPr>
              <a:lnSpc>
                <a:spcPct val="200000"/>
              </a:lnSpc>
            </a:pPr>
            <a:r>
              <a:rPr lang="zh-CN" altLang="en-US" sz="1800" dirty="0" smtClean="0">
                <a:solidFill>
                  <a:schemeClr val="bg1"/>
                </a:solidFill>
                <a:latin typeface="微软雅黑" pitchFamily="34" charset="-122"/>
                <a:ea typeface="微软雅黑" pitchFamily="34" charset="-122"/>
              </a:rPr>
              <a:t>       </a:t>
            </a:r>
            <a:endParaRPr lang="zh-CN" altLang="en-US" sz="1600" dirty="0"/>
          </a:p>
        </p:txBody>
      </p:sp>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5" name="TextBox 4"/>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
        <p:nvSpPr>
          <p:cNvPr id="6" name="矩形 5"/>
          <p:cNvSpPr/>
          <p:nvPr/>
        </p:nvSpPr>
        <p:spPr>
          <a:xfrm>
            <a:off x="1214414" y="1571618"/>
            <a:ext cx="7000924" cy="1754326"/>
          </a:xfrm>
          <a:prstGeom prst="rect">
            <a:avLst/>
          </a:prstGeom>
        </p:spPr>
        <p:txBody>
          <a:bodyPr wrap="square">
            <a:spAutoFit/>
          </a:bodyPr>
          <a:lstStyle/>
          <a:p>
            <a:pPr>
              <a:lnSpc>
                <a:spcPct val="200000"/>
              </a:lnSpc>
            </a:pPr>
            <a:r>
              <a:rPr lang="zh-CN" altLang="en-US" sz="1800" b="1" dirty="0" smtClean="0">
                <a:solidFill>
                  <a:srgbClr val="FFFF00"/>
                </a:solidFill>
                <a:latin typeface="微软雅黑" pitchFamily="34" charset="-122"/>
                <a:ea typeface="微软雅黑" pitchFamily="34" charset="-122"/>
              </a:rPr>
              <a:t>六、投诉人对废标行为提起的投诉事项成立，财政部门应当认定废标行为无效</a:t>
            </a:r>
            <a:endParaRPr lang="en-US" altLang="zh-CN" sz="1800" b="1" dirty="0" smtClean="0">
              <a:solidFill>
                <a:srgbClr val="FFFF00"/>
              </a:solidFill>
              <a:latin typeface="微软雅黑" pitchFamily="34" charset="-122"/>
              <a:ea typeface="微软雅黑" pitchFamily="34" charset="-122"/>
            </a:endParaRPr>
          </a:p>
          <a:p>
            <a:pPr>
              <a:lnSpc>
                <a:spcPct val="200000"/>
              </a:lnSpc>
            </a:pPr>
            <a:endParaRPr lang="zh-CN" altLang="en-US" sz="1800" b="1"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14390" y="1106104"/>
            <a:ext cx="7615262" cy="3394472"/>
          </a:xfrm>
        </p:spPr>
        <p:txBody>
          <a:bodyPr>
            <a:normAutofit fontScale="77500" lnSpcReduction="20000"/>
          </a:bodyPr>
          <a:lstStyle/>
          <a:p>
            <a:pPr algn="just">
              <a:lnSpc>
                <a:spcPct val="200000"/>
              </a:lnSpc>
              <a:buNone/>
            </a:pPr>
            <a:r>
              <a:rPr lang="zh-CN" altLang="en-US" sz="1800" b="1" dirty="0" smtClean="0">
                <a:solidFill>
                  <a:srgbClr val="FFFF00"/>
                </a:solidFill>
                <a:latin typeface="微软雅黑" pitchFamily="34" charset="-122"/>
                <a:ea typeface="微软雅黑" pitchFamily="34" charset="-122"/>
              </a:rPr>
              <a:t>            </a:t>
            </a:r>
            <a:r>
              <a:rPr lang="zh-CN" altLang="en-US" sz="2300" b="1" dirty="0" smtClean="0">
                <a:solidFill>
                  <a:srgbClr val="FFFF00"/>
                </a:solidFill>
                <a:latin typeface="微软雅黑" pitchFamily="34" charset="-122"/>
                <a:ea typeface="微软雅黑" pitchFamily="34" charset="-122"/>
              </a:rPr>
              <a:t>七、加大对不实投诉、虚假恶意投诉的处罚力度</a:t>
            </a:r>
            <a:endParaRPr lang="en-US" altLang="zh-CN" sz="2300" b="1" dirty="0" smtClean="0">
              <a:solidFill>
                <a:srgbClr val="FFFF00"/>
              </a:solidFill>
              <a:latin typeface="微软雅黑" pitchFamily="34" charset="-122"/>
              <a:ea typeface="微软雅黑" pitchFamily="34" charset="-122"/>
            </a:endParaRPr>
          </a:p>
          <a:p>
            <a:pPr algn="just">
              <a:lnSpc>
                <a:spcPct val="200000"/>
              </a:lnSpc>
              <a:buNone/>
            </a:pPr>
            <a:r>
              <a:rPr lang="zh-CN" altLang="en-US" sz="1800" dirty="0" smtClean="0">
                <a:solidFill>
                  <a:schemeClr val="bg1"/>
                </a:solidFill>
                <a:latin typeface="微软雅黑" pitchFamily="34" charset="-122"/>
                <a:ea typeface="微软雅黑" pitchFamily="34" charset="-122"/>
              </a:rPr>
              <a:t>           </a:t>
            </a:r>
            <a:r>
              <a:rPr lang="zh-CN" altLang="en-US" sz="2100" dirty="0" smtClean="0">
                <a:solidFill>
                  <a:schemeClr val="bg1"/>
                </a:solidFill>
                <a:latin typeface="微软雅黑" pitchFamily="34" charset="-122"/>
                <a:ea typeface="微软雅黑" pitchFamily="34" charset="-122"/>
              </a:rPr>
              <a:t>投诉人在全国范围</a:t>
            </a:r>
            <a:r>
              <a:rPr lang="en-US" altLang="zh-CN" sz="2100" dirty="0" smtClean="0">
                <a:solidFill>
                  <a:schemeClr val="bg1"/>
                </a:solidFill>
                <a:latin typeface="微软雅黑" pitchFamily="34" charset="-122"/>
                <a:ea typeface="微软雅黑" pitchFamily="34" charset="-122"/>
              </a:rPr>
              <a:t>12</a:t>
            </a:r>
            <a:r>
              <a:rPr lang="zh-CN" altLang="en-US" sz="2100" dirty="0" smtClean="0">
                <a:solidFill>
                  <a:schemeClr val="bg1"/>
                </a:solidFill>
                <a:latin typeface="微软雅黑" pitchFamily="34" charset="-122"/>
                <a:ea typeface="微软雅黑" pitchFamily="34" charset="-122"/>
              </a:rPr>
              <a:t>个月内三次以上投诉查无实据的，由财政部门列入不良行为记录名单。</a:t>
            </a:r>
            <a:endParaRPr lang="en-US" altLang="zh-CN" sz="2100" dirty="0" smtClean="0">
              <a:solidFill>
                <a:schemeClr val="bg1"/>
              </a:solidFill>
              <a:latin typeface="微软雅黑" pitchFamily="34" charset="-122"/>
              <a:ea typeface="微软雅黑" pitchFamily="34" charset="-122"/>
            </a:endParaRPr>
          </a:p>
          <a:p>
            <a:pPr algn="just">
              <a:lnSpc>
                <a:spcPct val="200000"/>
              </a:lnSpc>
              <a:buNone/>
            </a:pPr>
            <a:r>
              <a:rPr lang="zh-CN" altLang="en-US" sz="2100" dirty="0" smtClean="0">
                <a:solidFill>
                  <a:schemeClr val="bg1"/>
                </a:solidFill>
                <a:latin typeface="微软雅黑" pitchFamily="34" charset="-122"/>
                <a:ea typeface="微软雅黑" pitchFamily="34" charset="-122"/>
              </a:rPr>
              <a:t>           投诉人捏造事实、提供虚假材料、以非法手段取得证明材料或者无法提供证据的合法来源以及法律法规规定的其他违法情形的，属于虚假、恶意投诉，由财政部门列入不良行为记录名单，禁止其</a:t>
            </a:r>
            <a:r>
              <a:rPr lang="en-US" altLang="zh-CN" sz="2100" dirty="0" smtClean="0">
                <a:solidFill>
                  <a:schemeClr val="bg1"/>
                </a:solidFill>
                <a:latin typeface="微软雅黑" pitchFamily="34" charset="-122"/>
                <a:ea typeface="微软雅黑" pitchFamily="34" charset="-122"/>
              </a:rPr>
              <a:t>1</a:t>
            </a:r>
            <a:r>
              <a:rPr lang="zh-CN" altLang="en-US" sz="2100" dirty="0" smtClean="0">
                <a:solidFill>
                  <a:schemeClr val="bg1"/>
                </a:solidFill>
                <a:latin typeface="微软雅黑" pitchFamily="34" charset="-122"/>
                <a:ea typeface="微软雅黑" pitchFamily="34" charset="-122"/>
              </a:rPr>
              <a:t>至</a:t>
            </a:r>
            <a:r>
              <a:rPr lang="en-US" altLang="zh-CN" sz="2100" dirty="0" smtClean="0">
                <a:solidFill>
                  <a:schemeClr val="bg1"/>
                </a:solidFill>
                <a:latin typeface="微软雅黑" pitchFamily="34" charset="-122"/>
                <a:ea typeface="微软雅黑" pitchFamily="34" charset="-122"/>
              </a:rPr>
              <a:t>3</a:t>
            </a:r>
            <a:r>
              <a:rPr lang="zh-CN" altLang="en-US" sz="2100" dirty="0" smtClean="0">
                <a:solidFill>
                  <a:schemeClr val="bg1"/>
                </a:solidFill>
                <a:latin typeface="微软雅黑" pitchFamily="34" charset="-122"/>
                <a:ea typeface="微软雅黑" pitchFamily="34" charset="-122"/>
              </a:rPr>
              <a:t>年内参加政府采购活动。</a:t>
            </a:r>
          </a:p>
          <a:p>
            <a:pPr algn="just">
              <a:buNone/>
            </a:pPr>
            <a:endParaRPr lang="zh-CN" altLang="en-US" sz="1800" dirty="0"/>
          </a:p>
        </p:txBody>
      </p:sp>
      <p:sp>
        <p:nvSpPr>
          <p:cNvPr id="4" name="矩形 3">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5" name="TextBox 4"/>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912720"/>
            <a:ext cx="8358246" cy="4016484"/>
          </a:xfrm>
          <a:prstGeom prst="rect">
            <a:avLst/>
          </a:prstGeom>
          <a:noFill/>
        </p:spPr>
        <p:txBody>
          <a:bodyPr wrap="square" rtlCol="0">
            <a:spAutoFit/>
          </a:bodyPr>
          <a:lstStyle/>
          <a:p>
            <a:pPr algn="just">
              <a:lnSpc>
                <a:spcPct val="200000"/>
              </a:lnSpc>
              <a:buNone/>
            </a:pPr>
            <a:r>
              <a:rPr lang="zh-CN" altLang="en-US" sz="1800" b="1" dirty="0" smtClean="0">
                <a:solidFill>
                  <a:srgbClr val="FFFF00"/>
                </a:solidFill>
                <a:latin typeface="微软雅黑" pitchFamily="34" charset="-122"/>
                <a:ea typeface="微软雅黑" pitchFamily="34" charset="-122"/>
              </a:rPr>
              <a:t>     八、财政部门的权责更加细化明确</a:t>
            </a:r>
            <a:endParaRPr lang="en-US" altLang="zh-CN" sz="1800" b="1" dirty="0" smtClean="0">
              <a:solidFill>
                <a:srgbClr val="FFFF00"/>
              </a:solidFill>
              <a:latin typeface="微软雅黑" pitchFamily="34" charset="-122"/>
              <a:ea typeface="微软雅黑" pitchFamily="34" charset="-122"/>
            </a:endParaRPr>
          </a:p>
          <a:p>
            <a:pPr algn="just">
              <a:lnSpc>
                <a:spcPct val="200000"/>
              </a:lnSpc>
              <a:buNone/>
            </a:pPr>
            <a:r>
              <a:rPr lang="zh-CN" altLang="en-US" sz="1800" b="1" dirty="0" smtClean="0">
                <a:solidFill>
                  <a:schemeClr val="bg1"/>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责任：</a:t>
            </a:r>
            <a:endParaRPr lang="en-US" altLang="zh-CN" sz="1600" b="1"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      第五条第二款：县级以上各级人民政府财政部门负责依法处理供应商投诉。</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第七条第二款：县级以上财政部门应当在省级以上财政部门指定的政府采购信息发布媒</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体公布受理投诉的方式、联系部门、联系电话和通讯地址等信息。</a:t>
            </a:r>
            <a:endParaRPr lang="en-US" altLang="zh-CN" sz="1600"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      第六条：跨区域联合采购管辖权划分</a:t>
            </a:r>
            <a:endParaRPr lang="en-US" altLang="zh-CN" sz="1600"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      第二十七条：告知投诉人检验等所需时间</a:t>
            </a:r>
            <a:endParaRPr lang="en-US" altLang="zh-CN" sz="1600"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      第三十五条：建立投诉处理档案制度</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sz="1600" dirty="0" smtClean="0">
                <a:solidFill>
                  <a:schemeClr val="bg1"/>
                </a:solidFill>
                <a:latin typeface="微软雅黑" pitchFamily="34" charset="-122"/>
                <a:ea typeface="微软雅黑" pitchFamily="34" charset="-122"/>
              </a:rPr>
              <a:t>     </a:t>
            </a:r>
            <a:endParaRPr lang="zh-CN" altLang="en-US" sz="1600" dirty="0" smtClean="0">
              <a:solidFill>
                <a:schemeClr val="bg1"/>
              </a:solidFill>
              <a:latin typeface="微软雅黑" pitchFamily="34" charset="-122"/>
              <a:ea typeface="微软雅黑" pitchFamily="34" charset="-122"/>
            </a:endParaRPr>
          </a:p>
          <a:p>
            <a:pPr algn="just"/>
            <a:endParaRPr lang="zh-CN" altLang="en-US" dirty="0"/>
          </a:p>
        </p:txBody>
      </p:sp>
      <p:sp>
        <p:nvSpPr>
          <p:cNvPr id="6" name="矩形 5">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TextBox 6"/>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76" y="642924"/>
            <a:ext cx="6143668" cy="3400931"/>
          </a:xfrm>
          <a:prstGeom prst="rect">
            <a:avLst/>
          </a:prstGeom>
          <a:noFill/>
        </p:spPr>
        <p:txBody>
          <a:bodyPr wrap="square" rtlCol="0">
            <a:spAutoFit/>
          </a:bodyPr>
          <a:lstStyle/>
          <a:p>
            <a:pPr algn="just">
              <a:lnSpc>
                <a:spcPct val="200000"/>
              </a:lnSpc>
              <a:buNone/>
            </a:pPr>
            <a:r>
              <a:rPr lang="zh-CN" altLang="en-US" sz="1800" b="1" dirty="0" smtClean="0">
                <a:solidFill>
                  <a:srgbClr val="FFFF00"/>
                </a:solidFill>
                <a:latin typeface="微软雅黑" pitchFamily="34" charset="-122"/>
                <a:ea typeface="微软雅黑" pitchFamily="34" charset="-122"/>
              </a:rPr>
              <a:t>     </a:t>
            </a:r>
            <a:endParaRPr lang="en-US" altLang="zh-CN" sz="1800" b="1" dirty="0" smtClean="0">
              <a:solidFill>
                <a:srgbClr val="FFFF00"/>
              </a:solidFill>
              <a:latin typeface="微软雅黑" pitchFamily="34" charset="-122"/>
              <a:ea typeface="微软雅黑" pitchFamily="34" charset="-122"/>
            </a:endParaRPr>
          </a:p>
          <a:p>
            <a:pPr algn="just">
              <a:lnSpc>
                <a:spcPct val="200000"/>
              </a:lnSpc>
              <a:buNone/>
            </a:pPr>
            <a:r>
              <a:rPr lang="zh-CN" altLang="en-US" sz="1800" b="1" dirty="0" smtClean="0">
                <a:solidFill>
                  <a:schemeClr val="bg1"/>
                </a:solidFill>
                <a:latin typeface="微软雅黑" pitchFamily="34" charset="-122"/>
                <a:ea typeface="微软雅黑" pitchFamily="34" charset="-122"/>
              </a:rPr>
              <a:t>权利： </a:t>
            </a:r>
            <a:endParaRPr lang="en-US" altLang="zh-CN" sz="1800" b="1" dirty="0" smtClean="0">
              <a:solidFill>
                <a:schemeClr val="bg1"/>
              </a:solidFill>
              <a:latin typeface="微软雅黑" pitchFamily="34" charset="-122"/>
              <a:ea typeface="微软雅黑" pitchFamily="34" charset="-122"/>
            </a:endParaRPr>
          </a:p>
          <a:p>
            <a:pPr algn="just">
              <a:lnSpc>
                <a:spcPct val="200000"/>
              </a:lnSpc>
              <a:buNone/>
            </a:pPr>
            <a:r>
              <a:rPr lang="zh-CN" altLang="en-US" sz="1600" dirty="0" smtClean="0">
                <a:solidFill>
                  <a:schemeClr val="bg1"/>
                </a:solidFill>
                <a:latin typeface="微软雅黑" pitchFamily="34" charset="-122"/>
                <a:ea typeface="微软雅黑" pitchFamily="34" charset="-122"/>
              </a:rPr>
              <a:t>① 书面审查、调查取证、组织质证、相关方配合义务</a:t>
            </a:r>
            <a:endParaRPr lang="en-US" altLang="zh-CN" sz="1600"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② 驳回投诉、</a:t>
            </a:r>
            <a:endParaRPr lang="en-US" altLang="zh-CN" sz="1600"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③ 暂停采购活动</a:t>
            </a:r>
            <a:endParaRPr lang="en-US" altLang="zh-CN" sz="1600" dirty="0" smtClean="0">
              <a:solidFill>
                <a:schemeClr val="bg1"/>
              </a:solidFill>
              <a:latin typeface="微软雅黑" pitchFamily="34" charset="-122"/>
              <a:ea typeface="微软雅黑" pitchFamily="34" charset="-122"/>
            </a:endParaRPr>
          </a:p>
          <a:p>
            <a:pPr algn="just">
              <a:lnSpc>
                <a:spcPct val="150000"/>
              </a:lnSpc>
              <a:buNone/>
            </a:pPr>
            <a:r>
              <a:rPr lang="zh-CN" altLang="en-US" sz="1600" dirty="0" smtClean="0">
                <a:solidFill>
                  <a:schemeClr val="bg1"/>
                </a:solidFill>
                <a:latin typeface="微软雅黑" pitchFamily="34" charset="-122"/>
                <a:ea typeface="微软雅黑" pitchFamily="34" charset="-122"/>
              </a:rPr>
              <a:t>④ 处罚相关当事人</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sz="1600" dirty="0" smtClean="0">
                <a:solidFill>
                  <a:schemeClr val="bg1"/>
                </a:solidFill>
                <a:latin typeface="微软雅黑" pitchFamily="34" charset="-122"/>
                <a:ea typeface="微软雅黑" pitchFamily="34" charset="-122"/>
              </a:rPr>
              <a:t>     </a:t>
            </a:r>
            <a:endParaRPr lang="zh-CN" altLang="en-US" sz="1600" dirty="0" smtClean="0">
              <a:solidFill>
                <a:schemeClr val="bg1"/>
              </a:solidFill>
              <a:latin typeface="微软雅黑" pitchFamily="34" charset="-122"/>
              <a:ea typeface="微软雅黑" pitchFamily="34" charset="-122"/>
            </a:endParaRPr>
          </a:p>
          <a:p>
            <a:pPr algn="just"/>
            <a:endParaRPr lang="zh-CN" altLang="en-US" dirty="0"/>
          </a:p>
        </p:txBody>
      </p:sp>
      <p:sp>
        <p:nvSpPr>
          <p:cNvPr id="6" name="矩形 5">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TextBox 6"/>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5" name="TextBox 4"/>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
        <p:nvSpPr>
          <p:cNvPr id="8" name="矩形 7"/>
          <p:cNvSpPr/>
          <p:nvPr/>
        </p:nvSpPr>
        <p:spPr>
          <a:xfrm>
            <a:off x="500034" y="1000114"/>
            <a:ext cx="7286676" cy="3662541"/>
          </a:xfrm>
          <a:prstGeom prst="rect">
            <a:avLst/>
          </a:prstGeom>
        </p:spPr>
        <p:txBody>
          <a:bodyPr wrap="square">
            <a:spAutoFit/>
          </a:bodyPr>
          <a:lstStyle/>
          <a:p>
            <a:pPr algn="just">
              <a:lnSpc>
                <a:spcPct val="200000"/>
              </a:lnSpc>
            </a:pPr>
            <a:r>
              <a:rPr lang="zh-CN" altLang="en-US" sz="1800" b="1" dirty="0" smtClean="0">
                <a:solidFill>
                  <a:srgbClr val="FFFF00"/>
                </a:solidFill>
                <a:latin typeface="微软雅黑" pitchFamily="34" charset="-122"/>
                <a:ea typeface="微软雅黑" pitchFamily="34" charset="-122"/>
              </a:rPr>
              <a:t>       九、驳回投诉的情形规定</a:t>
            </a:r>
            <a:endParaRPr lang="en-US" altLang="zh-CN" sz="1800" b="1" dirty="0" smtClean="0">
              <a:solidFill>
                <a:srgbClr val="FFFF00"/>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         ①  受理后发现投诉不符合法定受理条件；</a:t>
            </a:r>
          </a:p>
          <a:p>
            <a:pPr algn="just">
              <a:lnSpc>
                <a:spcPct val="200000"/>
              </a:lnSpc>
            </a:pPr>
            <a:r>
              <a:rPr lang="zh-CN" altLang="en-US" sz="1600" dirty="0" smtClean="0">
                <a:solidFill>
                  <a:schemeClr val="bg1"/>
                </a:solidFill>
                <a:latin typeface="微软雅黑" pitchFamily="34" charset="-122"/>
                <a:ea typeface="微软雅黑" pitchFamily="34" charset="-122"/>
              </a:rPr>
              <a:t>　　  ② 投诉事项缺乏事实依据，投诉事项不成立；</a:t>
            </a:r>
          </a:p>
          <a:p>
            <a:pPr algn="just">
              <a:lnSpc>
                <a:spcPct val="200000"/>
              </a:lnSpc>
            </a:pPr>
            <a:r>
              <a:rPr lang="zh-CN" altLang="en-US" sz="1600" dirty="0" smtClean="0">
                <a:solidFill>
                  <a:schemeClr val="bg1"/>
                </a:solidFill>
                <a:latin typeface="微软雅黑" pitchFamily="34" charset="-122"/>
                <a:ea typeface="微软雅黑" pitchFamily="34" charset="-122"/>
              </a:rPr>
              <a:t>　　  ③ 投诉人捏造事实或者提供虚假材料；</a:t>
            </a:r>
          </a:p>
          <a:p>
            <a:pPr algn="just">
              <a:lnSpc>
                <a:spcPct val="200000"/>
              </a:lnSpc>
            </a:pPr>
            <a:r>
              <a:rPr lang="zh-CN" altLang="en-US" sz="1600" dirty="0" smtClean="0">
                <a:solidFill>
                  <a:schemeClr val="bg1"/>
                </a:solidFill>
                <a:latin typeface="微软雅黑" pitchFamily="34" charset="-122"/>
                <a:ea typeface="微软雅黑" pitchFamily="34" charset="-122"/>
              </a:rPr>
              <a:t>　　  ④ 投诉人以非法手段取得证明材料。证据来源的合法性存在明显疑问，投</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诉人无法证明其取得方式合法的，视为以非法手段取得证明材料。</a:t>
            </a:r>
          </a:p>
          <a:p>
            <a:pPr algn="just">
              <a:lnSpc>
                <a:spcPct val="200000"/>
              </a:lnSpc>
            </a:pPr>
            <a:endParaRPr lang="zh-CN" altLang="en-US" sz="1800"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85852" y="1246052"/>
            <a:ext cx="6000792" cy="2677656"/>
          </a:xfrm>
          <a:prstGeom prst="rect">
            <a:avLst/>
          </a:prstGeom>
        </p:spPr>
        <p:txBody>
          <a:bodyPr wrap="square">
            <a:spAutoFit/>
          </a:bodyPr>
          <a:lstStyle/>
          <a:p>
            <a:pPr algn="just">
              <a:lnSpc>
                <a:spcPct val="200000"/>
              </a:lnSpc>
            </a:pPr>
            <a:r>
              <a:rPr lang="zh-CN" altLang="en-US" sz="1800" b="1" dirty="0" smtClean="0">
                <a:solidFill>
                  <a:srgbClr val="FFFF00"/>
                </a:solidFill>
                <a:latin typeface="微软雅黑" pitchFamily="34" charset="-122"/>
                <a:ea typeface="微软雅黑" pitchFamily="34" charset="-122"/>
              </a:rPr>
              <a:t>十、投诉处理决定书的送达及投诉处理结果的公告</a:t>
            </a:r>
            <a:endParaRPr lang="zh-CN" altLang="en-US" sz="1800" dirty="0" smtClean="0">
              <a:solidFill>
                <a:srgbClr val="FFFF00"/>
              </a:solidFill>
              <a:latin typeface="微软雅黑" pitchFamily="34" charset="-122"/>
              <a:ea typeface="微软雅黑" pitchFamily="34" charset="-122"/>
            </a:endParaRPr>
          </a:p>
          <a:p>
            <a:pPr algn="just">
              <a:lnSpc>
                <a:spcPct val="200000"/>
              </a:lnSpc>
            </a:pPr>
            <a:r>
              <a:rPr lang="en-US" sz="18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第三十四条， 财政部门应当将投诉处理决定书送达投诉人和与投诉事项有关的当事人，并及时将投诉处理结果在省级以上财政部门指定的政府采购信息发布媒体上公告。</a:t>
            </a:r>
          </a:p>
          <a:p>
            <a:pPr algn="just">
              <a:lnSpc>
                <a:spcPct val="200000"/>
              </a:lnSpc>
            </a:pPr>
            <a:endParaRPr lang="zh-CN" altLang="en-US" sz="1600" dirty="0" smtClean="0">
              <a:solidFill>
                <a:schemeClr val="bg1"/>
              </a:solidFill>
              <a:latin typeface="微软雅黑" pitchFamily="34" charset="-122"/>
              <a:ea typeface="微软雅黑" pitchFamily="34" charset="-122"/>
            </a:endParaRPr>
          </a:p>
        </p:txBody>
      </p:sp>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357158" y="484159"/>
            <a:ext cx="3929090" cy="400110"/>
          </a:xfrm>
          <a:prstGeom prst="rect">
            <a:avLst/>
          </a:prstGeom>
          <a:noFill/>
        </p:spPr>
        <p:txBody>
          <a:bodyPr wrap="square" rtlCol="0">
            <a:spAutoFit/>
          </a:bodyPr>
          <a:lstStyle/>
          <a:p>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号令十大要点</a:t>
            </a:r>
            <a:endParaRPr lang="zh-CN" altLang="en-US" sz="2000" b="1"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360713" y="2772793"/>
            <a:ext cx="5211683" cy="523220"/>
          </a:xfrm>
          <a:prstGeom prst="rect">
            <a:avLst/>
          </a:prstGeom>
          <a:noFill/>
        </p:spPr>
        <p:txBody>
          <a:bodyPr wrap="none" rtlCol="0">
            <a:spAutoFit/>
          </a:bodyPr>
          <a:lstStyle/>
          <a:p>
            <a:r>
              <a:rPr lang="zh-CN" altLang="en-US" sz="2800" b="1" dirty="0" smtClean="0">
                <a:solidFill>
                  <a:schemeClr val="accent6"/>
                </a:solidFill>
                <a:latin typeface="微软雅黑" pitchFamily="34" charset="-122"/>
                <a:ea typeface="微软雅黑" pitchFamily="34" charset="-122"/>
              </a:rPr>
              <a:t>五方在质疑投诉中的权责及风险</a:t>
            </a:r>
          </a:p>
        </p:txBody>
      </p:sp>
      <p:sp>
        <p:nvSpPr>
          <p:cNvPr id="14" name="椭圆 57"/>
          <p:cNvSpPr>
            <a:spLocks noChangeArrowheads="1"/>
          </p:cNvSpPr>
          <p:nvPr/>
        </p:nvSpPr>
        <p:spPr bwMode="auto">
          <a:xfrm>
            <a:off x="4111840" y="1740038"/>
            <a:ext cx="1174540" cy="811210"/>
          </a:xfrm>
          <a:prstGeom prst="ellipse">
            <a:avLst/>
          </a:prstGeom>
          <a:solidFill>
            <a:schemeClr val="bg1">
              <a:alpha val="70000"/>
            </a:schemeClr>
          </a:solidFill>
          <a:ln w="9525">
            <a:noFill/>
            <a:round/>
            <a:headEnd/>
            <a:tailEnd/>
          </a:ln>
        </p:spPr>
        <p:txBody>
          <a:bodyPr anchor="ctr"/>
          <a:lstStyle/>
          <a:p>
            <a:pPr algn="ctr" eaLnBrk="1" hangingPunct="1"/>
            <a:endParaRPr lang="zh-CN" altLang="en-US">
              <a:solidFill>
                <a:srgbClr val="FFFFFF"/>
              </a:solidFill>
            </a:endParaRPr>
          </a:p>
        </p:txBody>
      </p:sp>
      <p:sp>
        <p:nvSpPr>
          <p:cNvPr id="15" name="TextBox 14"/>
          <p:cNvSpPr txBox="1"/>
          <p:nvPr/>
        </p:nvSpPr>
        <p:spPr>
          <a:xfrm>
            <a:off x="4286248" y="1844099"/>
            <a:ext cx="1306268" cy="584775"/>
          </a:xfrm>
          <a:prstGeom prst="rect">
            <a:avLst/>
          </a:prstGeom>
          <a:noFill/>
        </p:spPr>
        <p:txBody>
          <a:bodyPr wrap="square" rtlCol="0">
            <a:spAutoFit/>
          </a:bodyPr>
          <a:lstStyle/>
          <a:p>
            <a:r>
              <a:rPr lang="en-US" altLang="zh-CN" sz="1900" b="1" dirty="0" smtClean="0">
                <a:solidFill>
                  <a:schemeClr val="tx1">
                    <a:lumMod val="75000"/>
                    <a:lumOff val="25000"/>
                  </a:schemeClr>
                </a:solidFill>
              </a:rPr>
              <a:t>    </a:t>
            </a:r>
            <a:r>
              <a:rPr lang="en-US" altLang="zh-CN" sz="3200" b="1" dirty="0" smtClean="0">
                <a:solidFill>
                  <a:schemeClr val="tx1">
                    <a:lumMod val="75000"/>
                    <a:lumOff val="25000"/>
                  </a:schemeClr>
                </a:solidFill>
              </a:rPr>
              <a:t>3</a:t>
            </a:r>
            <a:endParaRPr lang="zh-CN" altLang="en-US" sz="32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TextBox 6"/>
          <p:cNvSpPr txBox="1"/>
          <p:nvPr/>
        </p:nvSpPr>
        <p:spPr>
          <a:xfrm>
            <a:off x="500034" y="500048"/>
            <a:ext cx="2000264"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供应商</a:t>
            </a:r>
            <a:endParaRPr lang="en-US" altLang="zh-CN" sz="2000" b="1" dirty="0" smtClean="0">
              <a:solidFill>
                <a:srgbClr val="FFFF00"/>
              </a:solidFill>
              <a:latin typeface="微软雅黑" pitchFamily="34" charset="-122"/>
              <a:ea typeface="微软雅黑" pitchFamily="34" charset="-122"/>
            </a:endParaRPr>
          </a:p>
        </p:txBody>
      </p:sp>
      <p:sp>
        <p:nvSpPr>
          <p:cNvPr id="8" name="TextBox 13">
            <a:extLst>
              <a:ext uri="{FF2B5EF4-FFF2-40B4-BE49-F238E27FC236}">
                <a16:creationId xmlns:a16="http://schemas.microsoft.com/office/drawing/2014/main" xmlns="" id="{8EB6D4E3-C59F-4B6F-AE95-84AF0DCC0A7F}"/>
              </a:ext>
            </a:extLst>
          </p:cNvPr>
          <p:cNvSpPr txBox="1">
            <a:spLocks noChangeArrowheads="1"/>
          </p:cNvSpPr>
          <p:nvPr/>
        </p:nvSpPr>
        <p:spPr bwMode="auto">
          <a:xfrm>
            <a:off x="1000100" y="1214428"/>
            <a:ext cx="3289300" cy="2962349"/>
          </a:xfrm>
          <a:prstGeom prst="rect">
            <a:avLst/>
          </a:prstGeom>
          <a:noFill/>
          <a:ln w="9525">
            <a:noFill/>
            <a:miter lim="800000"/>
            <a:headEnd/>
            <a:tailEnd/>
          </a:ln>
        </p:spPr>
        <p:txBody>
          <a:bodyPr>
            <a:spAutoFit/>
          </a:bodyPr>
          <a:lstStyle/>
          <a:p>
            <a:pPr eaLnBrk="1" hangingPunct="1">
              <a:lnSpc>
                <a:spcPct val="200000"/>
              </a:lnSpc>
              <a:defRPr/>
            </a:pPr>
            <a:r>
              <a:rPr lang="zh-CN" altLang="en-US" sz="1800" dirty="0">
                <a:solidFill>
                  <a:srgbClr val="FFFF00"/>
                </a:solidFill>
                <a:latin typeface="微软雅黑" pitchFamily="34" charset="-122"/>
                <a:ea typeface="微软雅黑" pitchFamily="34" charset="-122"/>
              </a:rPr>
              <a:t>供应商权益：</a:t>
            </a:r>
            <a:endParaRPr lang="en-US" altLang="zh-CN" sz="1800" dirty="0">
              <a:solidFill>
                <a:srgbClr val="FFFF00"/>
              </a:solidFill>
              <a:latin typeface="微软雅黑" pitchFamily="34" charset="-122"/>
              <a:ea typeface="微软雅黑" pitchFamily="34" charset="-122"/>
            </a:endParaRPr>
          </a:p>
          <a:p>
            <a:pPr marL="342900" indent="-342900" eaLnBrk="1" hangingPunct="1">
              <a:lnSpc>
                <a:spcPct val="200000"/>
              </a:lnSpc>
              <a:buFontTx/>
              <a:buAutoNum type="circleNumDbPlain"/>
              <a:defRPr/>
            </a:pPr>
            <a:r>
              <a:rPr lang="zh-CN" altLang="en-US" sz="1600" dirty="0">
                <a:solidFill>
                  <a:schemeClr val="bg1"/>
                </a:solidFill>
                <a:latin typeface="微软雅黑" pitchFamily="34" charset="-122"/>
                <a:ea typeface="微软雅黑" pitchFamily="34" charset="-122"/>
              </a:rPr>
              <a:t>知情权→ 透明度建设</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startAt="2"/>
              <a:defRPr/>
            </a:pPr>
            <a:r>
              <a:rPr lang="zh-CN" altLang="en-US" sz="1600" dirty="0">
                <a:solidFill>
                  <a:schemeClr val="bg1"/>
                </a:solidFill>
                <a:latin typeface="微软雅黑" pitchFamily="34" charset="-122"/>
                <a:ea typeface="微软雅黑" pitchFamily="34" charset="-122"/>
              </a:rPr>
              <a:t>参与权→ 避免歧视性</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startAt="3"/>
              <a:defRPr/>
            </a:pPr>
            <a:r>
              <a:rPr lang="zh-CN" altLang="en-US" sz="1600" dirty="0">
                <a:solidFill>
                  <a:schemeClr val="bg1"/>
                </a:solidFill>
                <a:latin typeface="微软雅黑" pitchFamily="34" charset="-122"/>
                <a:ea typeface="微软雅黑" pitchFamily="34" charset="-122"/>
              </a:rPr>
              <a:t>获益权→ 杜绝恶性低价</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startAt="4"/>
              <a:defRPr/>
            </a:pPr>
            <a:r>
              <a:rPr lang="zh-CN" altLang="en-US" sz="1600" dirty="0">
                <a:solidFill>
                  <a:schemeClr val="bg1"/>
                </a:solidFill>
                <a:latin typeface="微软雅黑" pitchFamily="34" charset="-122"/>
                <a:ea typeface="微软雅黑" pitchFamily="34" charset="-122"/>
              </a:rPr>
              <a:t>监督权→ 救济机制</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150000"/>
              </a:lnSpc>
              <a:defRPr/>
            </a:pPr>
            <a:endParaRPr lang="en-US" altLang="zh-CN" dirty="0">
              <a:solidFill>
                <a:schemeClr val="bg1"/>
              </a:solidFill>
              <a:latin typeface="微软雅黑" pitchFamily="34" charset="-122"/>
              <a:ea typeface="微软雅黑" pitchFamily="34" charset="-122"/>
            </a:endParaRPr>
          </a:p>
        </p:txBody>
      </p:sp>
      <p:sp>
        <p:nvSpPr>
          <p:cNvPr id="9" name="TextBox 4"/>
          <p:cNvSpPr txBox="1">
            <a:spLocks noChangeArrowheads="1"/>
          </p:cNvSpPr>
          <p:nvPr/>
        </p:nvSpPr>
        <p:spPr bwMode="auto">
          <a:xfrm>
            <a:off x="4714876" y="1214428"/>
            <a:ext cx="3771900" cy="3108543"/>
          </a:xfrm>
          <a:prstGeom prst="rect">
            <a:avLst/>
          </a:prstGeom>
          <a:noFill/>
          <a:ln w="9525">
            <a:noFill/>
            <a:miter lim="800000"/>
            <a:headEnd/>
            <a:tailEnd/>
          </a:ln>
        </p:spPr>
        <p:txBody>
          <a:bodyPr>
            <a:spAutoFit/>
          </a:bodyPr>
          <a:lstStyle/>
          <a:p>
            <a:pPr marL="342900" indent="-342900" eaLnBrk="1" hangingPunct="1">
              <a:lnSpc>
                <a:spcPct val="200000"/>
              </a:lnSpc>
            </a:pPr>
            <a:r>
              <a:rPr lang="zh-CN" altLang="en-US" sz="1800" dirty="0">
                <a:solidFill>
                  <a:srgbClr val="FFFF00"/>
                </a:solidFill>
                <a:latin typeface="微软雅黑" pitchFamily="34" charset="-122"/>
                <a:ea typeface="微软雅黑" pitchFamily="34" charset="-122"/>
              </a:rPr>
              <a:t>供应商禁止性行为：</a:t>
            </a:r>
            <a:endParaRPr lang="en-US" altLang="zh-CN" sz="1800" dirty="0">
              <a:solidFill>
                <a:srgbClr val="FFFF00"/>
              </a:solidFill>
              <a:latin typeface="微软雅黑" pitchFamily="34" charset="-122"/>
              <a:ea typeface="微软雅黑" pitchFamily="34" charset="-122"/>
            </a:endParaRPr>
          </a:p>
          <a:p>
            <a:pPr marL="342900" indent="-342900" eaLnBrk="1" hangingPunct="1">
              <a:lnSpc>
                <a:spcPct val="200000"/>
              </a:lnSpc>
              <a:buFontTx/>
              <a:buAutoNum type="circleNumDbPlain"/>
            </a:pPr>
            <a:r>
              <a:rPr lang="zh-CN" altLang="en-US" sz="1600" dirty="0">
                <a:solidFill>
                  <a:schemeClr val="bg1"/>
                </a:solidFill>
                <a:latin typeface="微软雅黑" pitchFamily="34" charset="-122"/>
                <a:ea typeface="微软雅黑" pitchFamily="34" charset="-122"/>
              </a:rPr>
              <a:t>提供虚假材料（资质）应标</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a:pPr>
            <a:r>
              <a:rPr lang="zh-CN" altLang="en-US" sz="1600" dirty="0">
                <a:solidFill>
                  <a:schemeClr val="bg1"/>
                </a:solidFill>
                <a:latin typeface="微软雅黑" pitchFamily="34" charset="-122"/>
                <a:ea typeface="微软雅黑" pitchFamily="34" charset="-122"/>
              </a:rPr>
              <a:t>围标串标</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a:pPr>
            <a:r>
              <a:rPr lang="zh-CN" altLang="en-US" sz="1600" dirty="0">
                <a:solidFill>
                  <a:schemeClr val="bg1"/>
                </a:solidFill>
                <a:latin typeface="微软雅黑" pitchFamily="34" charset="-122"/>
                <a:ea typeface="微软雅黑" pitchFamily="34" charset="-122"/>
              </a:rPr>
              <a:t>弃标或提供假冒伪劣产品</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a:pPr>
            <a:r>
              <a:rPr lang="zh-CN" altLang="en-US" sz="1600" dirty="0">
                <a:solidFill>
                  <a:schemeClr val="bg1"/>
                </a:solidFill>
                <a:latin typeface="微软雅黑" pitchFamily="34" charset="-122"/>
                <a:ea typeface="微软雅黑" pitchFamily="34" charset="-122"/>
              </a:rPr>
              <a:t>商业贿赂</a:t>
            </a:r>
            <a:endParaRPr lang="en-US" altLang="zh-CN" sz="1600" dirty="0">
              <a:solidFill>
                <a:schemeClr val="bg1"/>
              </a:solidFill>
              <a:latin typeface="微软雅黑" pitchFamily="34" charset="-122"/>
              <a:ea typeface="微软雅黑" pitchFamily="34" charset="-122"/>
            </a:endParaRPr>
          </a:p>
          <a:p>
            <a:pPr marL="342900" indent="-342900" eaLnBrk="1" hangingPunct="1">
              <a:lnSpc>
                <a:spcPct val="200000"/>
              </a:lnSpc>
              <a:buFontTx/>
              <a:buAutoNum type="circleNumDbPlain"/>
            </a:pPr>
            <a:r>
              <a:rPr lang="zh-CN" altLang="en-US" sz="1600" dirty="0" smtClean="0">
                <a:solidFill>
                  <a:srgbClr val="FFFF00"/>
                </a:solidFill>
                <a:latin typeface="微软雅黑" pitchFamily="34" charset="-122"/>
                <a:ea typeface="微软雅黑" pitchFamily="34" charset="-122"/>
              </a:rPr>
              <a:t>虚假、恶性投诉</a:t>
            </a:r>
            <a:endParaRPr lang="zh-CN" altLang="en-US" sz="1600"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TextBox 6"/>
          <p:cNvSpPr txBox="1"/>
          <p:nvPr/>
        </p:nvSpPr>
        <p:spPr>
          <a:xfrm>
            <a:off x="500034" y="500048"/>
            <a:ext cx="2000264"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供应商</a:t>
            </a:r>
            <a:endParaRPr lang="en-US" altLang="zh-CN" sz="2000" b="1" dirty="0" smtClean="0">
              <a:solidFill>
                <a:srgbClr val="FFFF00"/>
              </a:solidFill>
              <a:latin typeface="微软雅黑" pitchFamily="34" charset="-122"/>
              <a:ea typeface="微软雅黑" pitchFamily="34" charset="-122"/>
            </a:endParaRPr>
          </a:p>
        </p:txBody>
      </p:sp>
      <p:sp>
        <p:nvSpPr>
          <p:cNvPr id="6" name="TextBox 13"/>
          <p:cNvSpPr txBox="1">
            <a:spLocks noChangeArrowheads="1"/>
          </p:cNvSpPr>
          <p:nvPr/>
        </p:nvSpPr>
        <p:spPr bwMode="auto">
          <a:xfrm>
            <a:off x="1500166" y="857238"/>
            <a:ext cx="7358114" cy="4154984"/>
          </a:xfrm>
          <a:prstGeom prst="rect">
            <a:avLst/>
          </a:prstGeom>
          <a:noFill/>
          <a:ln w="9525">
            <a:noFill/>
            <a:miter lim="800000"/>
            <a:headEnd/>
            <a:tailEnd/>
          </a:ln>
        </p:spPr>
        <p:txBody>
          <a:bodyPr wrap="square">
            <a:spAutoFit/>
          </a:bodyPr>
          <a:lstStyle/>
          <a:p>
            <a:pPr eaLnBrk="1" hangingPunct="1">
              <a:lnSpc>
                <a:spcPct val="150000"/>
              </a:lnSpc>
            </a:pPr>
            <a:r>
              <a:rPr lang="zh-CN" altLang="en-US" sz="1600" b="1" dirty="0" smtClean="0">
                <a:solidFill>
                  <a:srgbClr val="FFFF00"/>
                </a:solidFill>
                <a:latin typeface="微软雅黑" pitchFamily="34" charset="-122"/>
                <a:ea typeface="微软雅黑" pitchFamily="34" charset="-122"/>
              </a:rPr>
              <a:t>质疑</a:t>
            </a:r>
            <a:r>
              <a:rPr lang="zh-CN" altLang="en-US" sz="1600" b="1" dirty="0">
                <a:solidFill>
                  <a:srgbClr val="FFFF00"/>
                </a:solidFill>
                <a:latin typeface="微软雅黑" pitchFamily="34" charset="-122"/>
                <a:ea typeface="微软雅黑" pitchFamily="34" charset="-122"/>
              </a:rPr>
              <a:t>投诉成立的要件：</a:t>
            </a:r>
            <a:endParaRPr lang="en-US" altLang="zh-CN" sz="1600" b="1" dirty="0">
              <a:solidFill>
                <a:srgbClr val="FFFF00"/>
              </a:solidFill>
              <a:latin typeface="微软雅黑" pitchFamily="34" charset="-122"/>
              <a:ea typeface="微软雅黑" pitchFamily="34" charset="-122"/>
            </a:endParaRPr>
          </a:p>
          <a:p>
            <a:pPr eaLnBrk="1" hangingPunct="1">
              <a:lnSpc>
                <a:spcPct val="150000"/>
              </a:lnSpc>
            </a:pPr>
            <a:r>
              <a:rPr lang="en-US" altLang="zh-CN" sz="1600" dirty="0">
                <a:solidFill>
                  <a:schemeClr val="bg1"/>
                </a:solidFill>
                <a:latin typeface="微软雅黑" pitchFamily="34" charset="-122"/>
                <a:ea typeface="微软雅黑" pitchFamily="34" charset="-122"/>
              </a:rPr>
              <a:t>①</a:t>
            </a:r>
            <a:r>
              <a:rPr lang="zh-CN" altLang="en-US" sz="1600" dirty="0">
                <a:solidFill>
                  <a:schemeClr val="bg1"/>
                </a:solidFill>
                <a:latin typeface="微软雅黑" pitchFamily="34" charset="-122"/>
                <a:ea typeface="微软雅黑" pitchFamily="34" charset="-122"/>
              </a:rPr>
              <a:t>参加了政府采购活动 </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实名制</a:t>
            </a:r>
            <a:endParaRPr lang="en-US" altLang="zh-CN" sz="1600" dirty="0">
              <a:solidFill>
                <a:schemeClr val="bg1"/>
              </a:solidFill>
              <a:latin typeface="微软雅黑" pitchFamily="34" charset="-122"/>
              <a:ea typeface="微软雅黑" pitchFamily="34" charset="-122"/>
            </a:endParaRPr>
          </a:p>
          <a:p>
            <a:pPr eaLnBrk="1" hangingPunct="1">
              <a:lnSpc>
                <a:spcPct val="150000"/>
              </a:lnSpc>
            </a:pPr>
            <a:r>
              <a:rPr lang="en-US" altLang="zh-CN" sz="1600" dirty="0">
                <a:solidFill>
                  <a:schemeClr val="bg1"/>
                </a:solidFill>
                <a:latin typeface="微软雅黑" pitchFamily="34" charset="-122"/>
                <a:ea typeface="微软雅黑" pitchFamily="34" charset="-122"/>
              </a:rPr>
              <a:t>②</a:t>
            </a:r>
            <a:r>
              <a:rPr lang="zh-CN" altLang="en-US" sz="1600" dirty="0">
                <a:solidFill>
                  <a:schemeClr val="bg1"/>
                </a:solidFill>
                <a:latin typeface="微软雅黑" pitchFamily="34" charset="-122"/>
                <a:ea typeface="微软雅黑" pitchFamily="34" charset="-122"/>
              </a:rPr>
              <a:t>时限以内</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合格质疑函</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投诉书 </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书面</a:t>
            </a:r>
            <a:endParaRPr lang="en-US" altLang="zh-CN" sz="1600" dirty="0">
              <a:solidFill>
                <a:schemeClr val="bg1"/>
              </a:solidFill>
              <a:latin typeface="微软雅黑" pitchFamily="34" charset="-122"/>
              <a:ea typeface="微软雅黑" pitchFamily="34" charset="-122"/>
            </a:endParaRPr>
          </a:p>
          <a:p>
            <a:pPr eaLnBrk="1" hangingPunct="1">
              <a:lnSpc>
                <a:spcPct val="150000"/>
              </a:lnSpc>
              <a:buFont typeface="Arial" pitchFamily="34" charset="0"/>
              <a:buNone/>
            </a:pPr>
            <a:r>
              <a:rPr lang="en-US" altLang="zh-CN" sz="1600" dirty="0">
                <a:solidFill>
                  <a:schemeClr val="bg1"/>
                </a:solidFill>
                <a:latin typeface="微软雅黑" pitchFamily="34" charset="-122"/>
                <a:ea typeface="微软雅黑" pitchFamily="34" charset="-122"/>
              </a:rPr>
              <a:t>③</a:t>
            </a:r>
            <a:r>
              <a:rPr lang="zh-CN" altLang="en-US" sz="1600" dirty="0">
                <a:solidFill>
                  <a:schemeClr val="bg1"/>
                </a:solidFill>
                <a:latin typeface="微软雅黑" pitchFamily="34" charset="-122"/>
                <a:ea typeface="微软雅黑" pitchFamily="34" charset="-122"/>
              </a:rPr>
              <a:t>明确的请求</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必要的证明材料</a:t>
            </a:r>
            <a:endParaRPr lang="en-US" altLang="zh-CN" sz="1600" dirty="0">
              <a:solidFill>
                <a:schemeClr val="bg1"/>
              </a:solidFill>
              <a:latin typeface="微软雅黑" pitchFamily="34" charset="-122"/>
              <a:ea typeface="微软雅黑" pitchFamily="34" charset="-122"/>
            </a:endParaRPr>
          </a:p>
          <a:p>
            <a:pPr eaLnBrk="1" hangingPunct="1">
              <a:lnSpc>
                <a:spcPct val="150000"/>
              </a:lnSpc>
              <a:buFont typeface="Arial" pitchFamily="34" charset="0"/>
              <a:buNone/>
            </a:pPr>
            <a:r>
              <a:rPr lang="en-US" altLang="zh-CN" sz="1600" dirty="0" smtClean="0">
                <a:solidFill>
                  <a:schemeClr val="bg1"/>
                </a:solidFill>
                <a:latin typeface="微软雅黑" pitchFamily="34" charset="-122"/>
                <a:ea typeface="微软雅黑" pitchFamily="34" charset="-122"/>
              </a:rPr>
              <a:t>④</a:t>
            </a:r>
            <a:r>
              <a:rPr lang="zh-CN" altLang="en-US" sz="1600" dirty="0" smtClean="0">
                <a:solidFill>
                  <a:schemeClr val="bg1"/>
                </a:solidFill>
                <a:latin typeface="微软雅黑" pitchFamily="34" charset="-122"/>
                <a:ea typeface="微软雅黑" pitchFamily="34" charset="-122"/>
              </a:rPr>
              <a:t>遵循质疑</a:t>
            </a:r>
            <a:r>
              <a:rPr lang="zh-CN" altLang="en-US" sz="1600" dirty="0">
                <a:solidFill>
                  <a:schemeClr val="bg1"/>
                </a:solidFill>
                <a:latin typeface="微软雅黑" pitchFamily="34" charset="-122"/>
                <a:ea typeface="微软雅黑" pitchFamily="34" charset="-122"/>
              </a:rPr>
              <a:t>前置原则：先质疑 后投诉</a:t>
            </a:r>
            <a:endParaRPr lang="en-US" altLang="zh-CN" sz="1600" dirty="0">
              <a:solidFill>
                <a:schemeClr val="bg1"/>
              </a:solidFill>
              <a:latin typeface="微软雅黑" pitchFamily="34" charset="-122"/>
              <a:ea typeface="微软雅黑" pitchFamily="34" charset="-122"/>
            </a:endParaRPr>
          </a:p>
          <a:p>
            <a:pPr eaLnBrk="1" hangingPunct="1">
              <a:lnSpc>
                <a:spcPct val="150000"/>
              </a:lnSpc>
              <a:buFont typeface="Arial" pitchFamily="34" charset="0"/>
              <a:buNone/>
            </a:pPr>
            <a:r>
              <a:rPr lang="en-US" altLang="zh-CN" sz="1600" dirty="0" smtClean="0">
                <a:solidFill>
                  <a:schemeClr val="bg1"/>
                </a:solidFill>
                <a:latin typeface="微软雅黑" pitchFamily="34" charset="-122"/>
                <a:ea typeface="微软雅黑" pitchFamily="34" charset="-122"/>
              </a:rPr>
              <a:t>⑤</a:t>
            </a:r>
            <a:r>
              <a:rPr lang="zh-CN" altLang="en-US" sz="1600" dirty="0" smtClean="0">
                <a:solidFill>
                  <a:schemeClr val="bg1"/>
                </a:solidFill>
                <a:latin typeface="微软雅黑" pitchFamily="34" charset="-122"/>
                <a:ea typeface="微软雅黑" pitchFamily="34" charset="-122"/>
              </a:rPr>
              <a:t>遵循非法</a:t>
            </a:r>
            <a:r>
              <a:rPr lang="zh-CN" altLang="en-US" sz="1600" dirty="0">
                <a:solidFill>
                  <a:schemeClr val="bg1"/>
                </a:solidFill>
                <a:latin typeface="微软雅黑" pitchFamily="34" charset="-122"/>
                <a:ea typeface="微软雅黑" pitchFamily="34" charset="-122"/>
              </a:rPr>
              <a:t>证据排除原则：证据</a:t>
            </a:r>
            <a:r>
              <a:rPr lang="zh-CN" altLang="en-US" sz="1600" dirty="0" smtClean="0">
                <a:solidFill>
                  <a:schemeClr val="bg1"/>
                </a:solidFill>
                <a:latin typeface="微软雅黑" pitchFamily="34" charset="-122"/>
                <a:ea typeface="微软雅黑" pitchFamily="34" charset="-122"/>
              </a:rPr>
              <a:t>合法</a:t>
            </a:r>
            <a:endParaRPr lang="en-US" altLang="zh-CN" sz="1600" dirty="0">
              <a:solidFill>
                <a:schemeClr val="bg1"/>
              </a:solidFill>
              <a:latin typeface="微软雅黑" pitchFamily="34" charset="-122"/>
              <a:ea typeface="微软雅黑" pitchFamily="34" charset="-122"/>
            </a:endParaRPr>
          </a:p>
          <a:p>
            <a:pPr eaLnBrk="1" hangingPunct="1">
              <a:lnSpc>
                <a:spcPct val="150000"/>
              </a:lnSpc>
            </a:pPr>
            <a:r>
              <a:rPr lang="zh-CN" altLang="en-US" sz="1600" b="1" dirty="0" smtClean="0">
                <a:solidFill>
                  <a:srgbClr val="FFFF00"/>
                </a:solidFill>
                <a:latin typeface="微软雅黑" pitchFamily="34" charset="-122"/>
                <a:ea typeface="微软雅黑" pitchFamily="34" charset="-122"/>
              </a:rPr>
              <a:t>恶意投诉</a:t>
            </a:r>
            <a:r>
              <a:rPr lang="zh-CN" altLang="en-US" sz="1600" b="1" dirty="0">
                <a:solidFill>
                  <a:srgbClr val="FFFF00"/>
                </a:solidFill>
                <a:latin typeface="微软雅黑" pitchFamily="34" charset="-122"/>
                <a:ea typeface="微软雅黑" pitchFamily="34" charset="-122"/>
              </a:rPr>
              <a:t>的法律责任</a:t>
            </a:r>
            <a:r>
              <a:rPr lang="zh-CN" altLang="en-US" sz="1600" b="1" dirty="0" smtClean="0">
                <a:solidFill>
                  <a:srgbClr val="FFFF00"/>
                </a:solidFill>
                <a:latin typeface="微软雅黑" pitchFamily="34" charset="-122"/>
                <a:ea typeface="微软雅黑" pitchFamily="34" charset="-122"/>
              </a:rPr>
              <a:t>：</a:t>
            </a:r>
            <a:endParaRPr lang="en-US" altLang="zh-CN" sz="1600" b="1" dirty="0" smtClean="0">
              <a:solidFill>
                <a:srgbClr val="FFFF00"/>
              </a:solidFill>
              <a:latin typeface="微软雅黑" pitchFamily="34" charset="-122"/>
              <a:ea typeface="微软雅黑" pitchFamily="34" charset="-122"/>
            </a:endParaRPr>
          </a:p>
          <a:p>
            <a:pPr eaLnBrk="1" hangingPunct="1">
              <a:lnSpc>
                <a:spcPct val="150000"/>
              </a:lnSpc>
            </a:pPr>
            <a:r>
              <a:rPr lang="zh-CN" altLang="en-US" sz="1600" dirty="0" smtClean="0">
                <a:solidFill>
                  <a:schemeClr val="bg1"/>
                </a:solidFill>
                <a:latin typeface="微软雅黑" pitchFamily="34" charset="-122"/>
                <a:ea typeface="微软雅黑" pitchFamily="34" charset="-122"/>
              </a:rPr>
              <a:t>列入</a:t>
            </a:r>
            <a:r>
              <a:rPr lang="zh-CN" altLang="en-US" sz="1600" dirty="0">
                <a:solidFill>
                  <a:schemeClr val="bg1"/>
                </a:solidFill>
                <a:latin typeface="微软雅黑" pitchFamily="34" charset="-122"/>
                <a:ea typeface="微软雅黑" pitchFamily="34" charset="-122"/>
              </a:rPr>
              <a:t>不良行为记录名单</a:t>
            </a:r>
            <a:endParaRPr lang="en-US" altLang="zh-CN" sz="1600" dirty="0">
              <a:solidFill>
                <a:schemeClr val="bg1"/>
              </a:solidFill>
              <a:latin typeface="微软雅黑" pitchFamily="34" charset="-122"/>
              <a:ea typeface="微软雅黑" pitchFamily="34" charset="-122"/>
            </a:endParaRPr>
          </a:p>
          <a:p>
            <a:pPr eaLnBrk="1" hangingPunct="1">
              <a:lnSpc>
                <a:spcPct val="150000"/>
              </a:lnSpc>
            </a:pPr>
            <a:r>
              <a:rPr lang="zh-CN" altLang="en-US" sz="1600" dirty="0">
                <a:solidFill>
                  <a:schemeClr val="bg1"/>
                </a:solidFill>
                <a:latin typeface="微软雅黑" pitchFamily="34" charset="-122"/>
                <a:ea typeface="微软雅黑" pitchFamily="34" charset="-122"/>
              </a:rPr>
              <a:t>禁止其</a:t>
            </a:r>
            <a:r>
              <a:rPr lang="en-US" altLang="zh-CN" sz="1600" dirty="0">
                <a:solidFill>
                  <a:schemeClr val="bg1"/>
                </a:solidFill>
                <a:latin typeface="微软雅黑" pitchFamily="34" charset="-122"/>
                <a:ea typeface="微软雅黑" pitchFamily="34" charset="-122"/>
              </a:rPr>
              <a:t>1</a:t>
            </a:r>
            <a:r>
              <a:rPr lang="zh-CN" altLang="en-US" sz="1600" dirty="0">
                <a:solidFill>
                  <a:schemeClr val="bg1"/>
                </a:solidFill>
                <a:latin typeface="微软雅黑" pitchFamily="34" charset="-122"/>
                <a:ea typeface="微软雅黑" pitchFamily="34" charset="-122"/>
              </a:rPr>
              <a:t>至</a:t>
            </a:r>
            <a:r>
              <a:rPr lang="en-US" altLang="zh-CN" sz="1600" dirty="0">
                <a:solidFill>
                  <a:schemeClr val="bg1"/>
                </a:solidFill>
                <a:latin typeface="微软雅黑" pitchFamily="34" charset="-122"/>
                <a:ea typeface="微软雅黑" pitchFamily="34" charset="-122"/>
              </a:rPr>
              <a:t>3</a:t>
            </a:r>
            <a:r>
              <a:rPr lang="zh-CN" altLang="en-US" sz="1600" dirty="0">
                <a:solidFill>
                  <a:schemeClr val="bg1"/>
                </a:solidFill>
                <a:latin typeface="微软雅黑" pitchFamily="34" charset="-122"/>
                <a:ea typeface="微软雅黑" pitchFamily="34" charset="-122"/>
              </a:rPr>
              <a:t>年内参加政府采购</a:t>
            </a:r>
            <a:r>
              <a:rPr lang="zh-CN" altLang="en-US" sz="1600" dirty="0" smtClean="0">
                <a:solidFill>
                  <a:schemeClr val="bg1"/>
                </a:solidFill>
                <a:latin typeface="微软雅黑" pitchFamily="34" charset="-122"/>
                <a:ea typeface="微软雅黑" pitchFamily="34" charset="-122"/>
              </a:rPr>
              <a:t>活动</a:t>
            </a:r>
            <a:endParaRPr lang="en-US" altLang="zh-CN"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rgbClr val="FFFF00"/>
                </a:solidFill>
                <a:latin typeface="微软雅黑" pitchFamily="34" charset="-122"/>
                <a:ea typeface="微软雅黑" pitchFamily="34" charset="-122"/>
              </a:rPr>
              <a:t>《</a:t>
            </a:r>
            <a:r>
              <a:rPr lang="zh-CN" altLang="en-US" sz="1600" dirty="0" smtClean="0">
                <a:solidFill>
                  <a:srgbClr val="FFFF00"/>
                </a:solidFill>
                <a:latin typeface="微软雅黑" pitchFamily="34" charset="-122"/>
                <a:ea typeface="微软雅黑" pitchFamily="34" charset="-122"/>
              </a:rPr>
              <a:t>条例</a:t>
            </a:r>
            <a:r>
              <a:rPr lang="en-US" altLang="zh-CN" sz="1600" dirty="0" smtClean="0">
                <a:solidFill>
                  <a:srgbClr val="FFFF00"/>
                </a:solidFill>
                <a:latin typeface="微软雅黑" pitchFamily="34" charset="-122"/>
                <a:ea typeface="微软雅黑" pitchFamily="34" charset="-122"/>
              </a:rPr>
              <a:t>》</a:t>
            </a:r>
            <a:r>
              <a:rPr lang="zh-CN" altLang="en-US" sz="1600" dirty="0" smtClean="0">
                <a:solidFill>
                  <a:srgbClr val="FFFF00"/>
                </a:solidFill>
                <a:latin typeface="微软雅黑" pitchFamily="34" charset="-122"/>
                <a:ea typeface="微软雅黑" pitchFamily="34" charset="-122"/>
              </a:rPr>
              <a:t>第七十三条；</a:t>
            </a:r>
            <a:r>
              <a:rPr lang="en-US" altLang="zh-CN" sz="1600" dirty="0" smtClean="0">
                <a:solidFill>
                  <a:srgbClr val="FFFF00"/>
                </a:solidFill>
                <a:latin typeface="微软雅黑" pitchFamily="34" charset="-122"/>
                <a:ea typeface="微软雅黑" pitchFamily="34" charset="-122"/>
              </a:rPr>
              <a:t>94</a:t>
            </a:r>
            <a:r>
              <a:rPr lang="zh-CN" altLang="en-US" sz="1600" dirty="0" smtClean="0">
                <a:solidFill>
                  <a:srgbClr val="FFFF00"/>
                </a:solidFill>
                <a:latin typeface="微软雅黑" pitchFamily="34" charset="-122"/>
                <a:ea typeface="微软雅黑" pitchFamily="34" charset="-122"/>
              </a:rPr>
              <a:t>号令第三十七条</a:t>
            </a:r>
            <a:endParaRPr lang="en-US" altLang="zh-CN" sz="1600" dirty="0" smtClean="0">
              <a:solidFill>
                <a:srgbClr val="FFFF00"/>
              </a:solidFill>
              <a:latin typeface="微软雅黑" pitchFamily="34" charset="-122"/>
              <a:ea typeface="微软雅黑" pitchFamily="34" charset="-122"/>
            </a:endParaRPr>
          </a:p>
          <a:p>
            <a:pPr eaLnBrk="1" hangingPunct="1">
              <a:lnSpc>
                <a:spcPct val="150000"/>
              </a:lnSpc>
            </a:pPr>
            <a:endParaRPr lang="en-US" altLang="zh-CN"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10"/>
          <p:cNvGraphicFramePr>
            <a:graphicFrameLocks/>
          </p:cNvGraphicFramePr>
          <p:nvPr/>
        </p:nvGraphicFramePr>
        <p:xfrm>
          <a:off x="428625" y="1504950"/>
          <a:ext cx="5514975" cy="2352675"/>
        </p:xfrm>
        <a:graphic>
          <a:graphicData uri="http://schemas.openxmlformats.org/presentationml/2006/ole">
            <p:oleObj spid="_x0000_s1026" name="Worksheet" r:id="rId4" imgW="5515118" imgH="2352723" progId="Excel.Sheet.8">
              <p:embed/>
            </p:oleObj>
          </a:graphicData>
        </a:graphic>
      </p:graphicFrame>
      <p:grpSp>
        <p:nvGrpSpPr>
          <p:cNvPr id="15" name="组合 14"/>
          <p:cNvGrpSpPr/>
          <p:nvPr/>
        </p:nvGrpSpPr>
        <p:grpSpPr>
          <a:xfrm>
            <a:off x="928662" y="967077"/>
            <a:ext cx="7790690" cy="2349689"/>
            <a:chOff x="-7388070" y="1092608"/>
            <a:chExt cx="11528619" cy="3643347"/>
          </a:xfrm>
        </p:grpSpPr>
        <p:grpSp>
          <p:nvGrpSpPr>
            <p:cNvPr id="18" name="组合 17"/>
            <p:cNvGrpSpPr/>
            <p:nvPr/>
          </p:nvGrpSpPr>
          <p:grpSpPr>
            <a:xfrm>
              <a:off x="-7388070" y="1092608"/>
              <a:ext cx="11462346" cy="2715022"/>
              <a:chOff x="-6771365" y="1330012"/>
              <a:chExt cx="10205668" cy="1870999"/>
            </a:xfrm>
          </p:grpSpPr>
          <p:sp>
            <p:nvSpPr>
              <p:cNvPr id="23" name="矩形 3"/>
              <p:cNvSpPr>
                <a:spLocks noChangeArrowheads="1"/>
              </p:cNvSpPr>
              <p:nvPr/>
            </p:nvSpPr>
            <p:spPr bwMode="auto">
              <a:xfrm>
                <a:off x="576140" y="2872139"/>
                <a:ext cx="2858163" cy="328872"/>
              </a:xfrm>
              <a:prstGeom prst="rect">
                <a:avLst/>
              </a:prstGeom>
              <a:noFill/>
              <a:ln w="9525">
                <a:noFill/>
                <a:miter lim="800000"/>
                <a:headEnd/>
                <a:tailEnd/>
              </a:ln>
            </p:spPr>
            <p:txBody>
              <a:bodyPr>
                <a:spAutoFit/>
              </a:bodyPr>
              <a:lstStyle/>
              <a:p>
                <a:pPr marL="119346" indent="-119346">
                  <a:buFont typeface="Wingdings" pitchFamily="2" charset="2"/>
                  <a:buChar char="n"/>
                </a:pPr>
                <a:endParaRPr lang="en-US" altLang="zh-CN" sz="1400" dirty="0">
                  <a:solidFill>
                    <a:schemeClr val="bg1"/>
                  </a:solidFill>
                  <a:latin typeface="微软雅黑" pitchFamily="34" charset="-122"/>
                  <a:ea typeface="微软雅黑" pitchFamily="34" charset="-122"/>
                </a:endParaRPr>
              </a:p>
            </p:txBody>
          </p:sp>
          <p:sp>
            <p:nvSpPr>
              <p:cNvPr id="21" name="矩形 20"/>
              <p:cNvSpPr/>
              <p:nvPr/>
            </p:nvSpPr>
            <p:spPr>
              <a:xfrm>
                <a:off x="-6771365" y="1330012"/>
                <a:ext cx="6588652" cy="493307"/>
              </a:xfrm>
              <a:prstGeom prst="rect">
                <a:avLst/>
              </a:prstGeom>
            </p:spPr>
            <p:txBody>
              <a:bodyPr wrap="square">
                <a:spAutoFit/>
              </a:bodyPr>
              <a:lstStyle/>
              <a:p>
                <a:pPr>
                  <a:lnSpc>
                    <a:spcPct val="150000"/>
                  </a:lnSpc>
                </a:pPr>
                <a:r>
                  <a:rPr lang="en-US" altLang="zh-CN" sz="1600" b="1" dirty="0" smtClean="0">
                    <a:solidFill>
                      <a:srgbClr val="FFFF00"/>
                    </a:solidFill>
                    <a:latin typeface="微软雅黑" pitchFamily="34" charset="-122"/>
                    <a:ea typeface="微软雅黑" pitchFamily="34" charset="-122"/>
                  </a:rPr>
                  <a:t>2013-2016</a:t>
                </a:r>
                <a:r>
                  <a:rPr lang="zh-CN" altLang="en-US" sz="1600" b="1" dirty="0" smtClean="0">
                    <a:solidFill>
                      <a:srgbClr val="FFFF00"/>
                    </a:solidFill>
                    <a:latin typeface="微软雅黑" pitchFamily="34" charset="-122"/>
                    <a:ea typeface="微软雅黑" pitchFamily="34" charset="-122"/>
                  </a:rPr>
                  <a:t>年各级财政部门收到供应商投诉情况</a:t>
                </a:r>
              </a:p>
            </p:txBody>
          </p:sp>
        </p:grpSp>
        <p:sp>
          <p:nvSpPr>
            <p:cNvPr id="17" name="TextBox 16"/>
            <p:cNvSpPr txBox="1"/>
            <p:nvPr/>
          </p:nvSpPr>
          <p:spPr>
            <a:xfrm>
              <a:off x="972197" y="3423578"/>
              <a:ext cx="3168352" cy="1312377"/>
            </a:xfrm>
            <a:prstGeom prst="rect">
              <a:avLst/>
            </a:prstGeom>
            <a:noFill/>
          </p:spPr>
          <p:txBody>
            <a:bodyPr wrap="square" rtlCol="0">
              <a:spAutoFit/>
            </a:bodyPr>
            <a:lstStyle/>
            <a:p>
              <a:pPr>
                <a:lnSpc>
                  <a:spcPct val="150000"/>
                </a:lnSpc>
                <a:buFont typeface="Arial" pitchFamily="34" charset="0"/>
                <a:buNone/>
              </a:pPr>
              <a:endParaRPr lang="en-US" altLang="zh-CN" sz="1400" dirty="0" smtClean="0">
                <a:solidFill>
                  <a:schemeClr val="bg1"/>
                </a:solidFill>
                <a:latin typeface="微软雅黑" pitchFamily="34" charset="-122"/>
                <a:ea typeface="微软雅黑" pitchFamily="34" charset="-122"/>
              </a:endParaRPr>
            </a:p>
            <a:p>
              <a:endParaRPr lang="zh-CN" altLang="en-US" sz="1400" dirty="0" smtClean="0">
                <a:solidFill>
                  <a:schemeClr val="bg1"/>
                </a:solidFill>
                <a:latin typeface="微软雅黑" pitchFamily="34" charset="-122"/>
                <a:ea typeface="微软雅黑" pitchFamily="34" charset="-122"/>
              </a:endParaRPr>
            </a:p>
            <a:p>
              <a:endParaRPr lang="zh-CN" altLang="en-US" sz="1400" dirty="0" smtClean="0">
                <a:solidFill>
                  <a:schemeClr val="bg1"/>
                </a:solidFill>
                <a:latin typeface="微软雅黑" pitchFamily="34" charset="-122"/>
                <a:ea typeface="微软雅黑" pitchFamily="34" charset="-122"/>
              </a:endParaRPr>
            </a:p>
          </p:txBody>
        </p:sp>
      </p:grpSp>
      <p:sp>
        <p:nvSpPr>
          <p:cNvPr id="19" name="TextBox 18"/>
          <p:cNvSpPr txBox="1"/>
          <p:nvPr/>
        </p:nvSpPr>
        <p:spPr>
          <a:xfrm>
            <a:off x="6357950" y="1771389"/>
            <a:ext cx="2428892" cy="1415772"/>
          </a:xfrm>
          <a:prstGeom prst="rect">
            <a:avLst/>
          </a:prstGeom>
          <a:noFill/>
        </p:spPr>
        <p:txBody>
          <a:bodyPr wrap="square" rtlCol="0">
            <a:spAutoFit/>
          </a:bodyPr>
          <a:lstStyle/>
          <a:p>
            <a:pPr algn="just">
              <a:lnSpc>
                <a:spcPct val="150000"/>
              </a:lnSpc>
            </a:pPr>
            <a:r>
              <a:rPr lang="zh-CN" altLang="en-US" sz="1600" b="1" dirty="0" smtClean="0">
                <a:solidFill>
                  <a:schemeClr val="bg1"/>
                </a:solidFill>
                <a:latin typeface="微软雅黑" pitchFamily="34" charset="-122"/>
                <a:ea typeface="微软雅黑" pitchFamily="34" charset="-122"/>
              </a:rPr>
              <a:t>近两年举报投诉案件呈井喷趋势，</a:t>
            </a:r>
            <a:r>
              <a:rPr lang="en-US" altLang="zh-CN" sz="1600" b="1" dirty="0" smtClean="0">
                <a:solidFill>
                  <a:schemeClr val="bg1"/>
                </a:solidFill>
                <a:latin typeface="微软雅黑" pitchFamily="34" charset="-122"/>
                <a:ea typeface="微软雅黑" pitchFamily="34" charset="-122"/>
              </a:rPr>
              <a:t>2016</a:t>
            </a:r>
            <a:r>
              <a:rPr lang="zh-CN" altLang="en-US" sz="1600" b="1" dirty="0" smtClean="0">
                <a:solidFill>
                  <a:schemeClr val="bg1"/>
                </a:solidFill>
                <a:latin typeface="微软雅黑" pitchFamily="34" charset="-122"/>
                <a:ea typeface="微软雅黑" pitchFamily="34" charset="-122"/>
              </a:rPr>
              <a:t>年全国每天平均发生</a:t>
            </a:r>
            <a:r>
              <a:rPr lang="en-US" altLang="zh-CN" sz="1600" b="1" dirty="0" smtClean="0">
                <a:solidFill>
                  <a:schemeClr val="bg1"/>
                </a:solidFill>
                <a:latin typeface="微软雅黑" pitchFamily="34" charset="-122"/>
                <a:ea typeface="微软雅黑" pitchFamily="34" charset="-122"/>
              </a:rPr>
              <a:t>14</a:t>
            </a:r>
            <a:r>
              <a:rPr lang="zh-CN" altLang="en-US" sz="1600" b="1" dirty="0" smtClean="0">
                <a:solidFill>
                  <a:schemeClr val="bg1"/>
                </a:solidFill>
                <a:latin typeface="微软雅黑" pitchFamily="34" charset="-122"/>
                <a:ea typeface="微软雅黑" pitchFamily="34" charset="-122"/>
              </a:rPr>
              <a:t>起以上。</a:t>
            </a:r>
            <a:endParaRPr lang="en-US" altLang="zh-CN" sz="1600" b="1" dirty="0" smtClean="0">
              <a:solidFill>
                <a:schemeClr val="bg1"/>
              </a:solidFill>
              <a:latin typeface="微软雅黑" pitchFamily="34" charset="-122"/>
              <a:ea typeface="微软雅黑" pitchFamily="34" charset="-122"/>
            </a:endParaRPr>
          </a:p>
          <a:p>
            <a:pPr algn="just"/>
            <a:endParaRPr lang="zh-CN" altLang="en-US" sz="14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1EB8159-5292-45CE-B85B-DE53AD47D07C}"/>
              </a:ext>
            </a:extLst>
          </p:cNvPr>
          <p:cNvSpPr txBox="1"/>
          <p:nvPr/>
        </p:nvSpPr>
        <p:spPr>
          <a:xfrm>
            <a:off x="1527201" y="934886"/>
            <a:ext cx="6759575" cy="3693319"/>
          </a:xfrm>
          <a:prstGeom prst="rect">
            <a:avLst/>
          </a:prstGeom>
          <a:noFill/>
        </p:spPr>
        <p:txBody>
          <a:bodyPr>
            <a:spAutoFit/>
          </a:bodyPr>
          <a:lstStyle/>
          <a:p>
            <a:pPr defTabSz="914309" eaLnBrk="1" fontAlgn="auto" hangingPunct="1">
              <a:lnSpc>
                <a:spcPct val="150000"/>
              </a:lnSpc>
              <a:spcBef>
                <a:spcPts val="0"/>
              </a:spcBef>
              <a:spcAft>
                <a:spcPts val="0"/>
              </a:spcAft>
              <a:defRPr/>
            </a:pPr>
            <a:r>
              <a:rPr lang="zh-CN" altLang="en-US" sz="2800" b="1" dirty="0" smtClean="0">
                <a:solidFill>
                  <a:schemeClr val="bg1"/>
                </a:solidFill>
                <a:latin typeface="微软雅黑" pitchFamily="34" charset="-122"/>
                <a:ea typeface="微软雅黑" pitchFamily="34" charset="-122"/>
              </a:rPr>
              <a:t>    </a:t>
            </a:r>
            <a:r>
              <a:rPr lang="zh-CN" altLang="en-US" sz="2000" b="1" dirty="0" smtClean="0">
                <a:solidFill>
                  <a:schemeClr val="bg1"/>
                </a:solidFill>
                <a:latin typeface="微软雅黑" pitchFamily="34" charset="-122"/>
                <a:ea typeface="微软雅黑" pitchFamily="34" charset="-122"/>
              </a:rPr>
              <a:t>问题：</a:t>
            </a:r>
            <a:endParaRPr lang="en-US" altLang="zh-CN" sz="2000" b="1" dirty="0">
              <a:solidFill>
                <a:schemeClr val="bg1"/>
              </a:solidFill>
              <a:latin typeface="微软雅黑" pitchFamily="34" charset="-122"/>
              <a:ea typeface="微软雅黑" pitchFamily="34" charset="-122"/>
            </a:endParaRPr>
          </a:p>
          <a:p>
            <a:pPr indent="457200" defTabSz="914309">
              <a:lnSpc>
                <a:spcPct val="200000"/>
              </a:lnSpc>
              <a:defRPr/>
            </a:pPr>
            <a:r>
              <a:rPr lang="en-US" altLang="zh-CN" sz="1600" dirty="0" smtClean="0">
                <a:solidFill>
                  <a:schemeClr val="bg1"/>
                </a:solidFill>
                <a:latin typeface="微软雅黑" pitchFamily="34" charset="-122"/>
                <a:ea typeface="微软雅黑" pitchFamily="34" charset="-122"/>
              </a:rPr>
              <a:t>① </a:t>
            </a:r>
            <a:r>
              <a:rPr lang="zh-CN" altLang="en-US" sz="1600" dirty="0" smtClean="0">
                <a:solidFill>
                  <a:schemeClr val="bg1"/>
                </a:solidFill>
                <a:latin typeface="微软雅黑" pitchFamily="34" charset="-122"/>
                <a:ea typeface="微软雅黑" pitchFamily="34" charset="-122"/>
              </a:rPr>
              <a:t>采购人可以提起质疑投诉吗？</a:t>
            </a:r>
          </a:p>
          <a:p>
            <a:pPr indent="457200" defTabSz="914309">
              <a:lnSpc>
                <a:spcPct val="200000"/>
              </a:lnSpc>
              <a:defRPr/>
            </a:pPr>
            <a:r>
              <a:rPr lang="zh-CN" altLang="en-US" sz="1600" dirty="0" smtClean="0">
                <a:solidFill>
                  <a:schemeClr val="bg1"/>
                </a:solidFill>
                <a:latin typeface="微软雅黑" pitchFamily="34" charset="-122"/>
                <a:ea typeface="微软雅黑" pitchFamily="34" charset="-122"/>
              </a:rPr>
              <a:t>② 供应商直接举报到纪委或者媒体，怎么处理？</a:t>
            </a:r>
            <a:endParaRPr lang="en-US" altLang="zh-CN" sz="1600" dirty="0" smtClean="0">
              <a:solidFill>
                <a:schemeClr val="bg1"/>
              </a:solidFill>
              <a:latin typeface="微软雅黑" pitchFamily="34" charset="-122"/>
              <a:ea typeface="微软雅黑" pitchFamily="34" charset="-122"/>
            </a:endParaRPr>
          </a:p>
          <a:p>
            <a:pPr indent="457200" defTabSz="914309">
              <a:lnSpc>
                <a:spcPct val="200000"/>
              </a:lnSpc>
              <a:defRPr/>
            </a:pPr>
            <a:r>
              <a:rPr lang="en-US" altLang="zh-CN" sz="1600" dirty="0" smtClean="0">
                <a:solidFill>
                  <a:schemeClr val="bg1"/>
                </a:solidFill>
                <a:latin typeface="微软雅黑" pitchFamily="34" charset="-122"/>
                <a:ea typeface="微软雅黑" pitchFamily="34" charset="-122"/>
              </a:rPr>
              <a:t>③ </a:t>
            </a:r>
            <a:r>
              <a:rPr lang="zh-CN" altLang="en-US" sz="1600" dirty="0" smtClean="0">
                <a:solidFill>
                  <a:schemeClr val="bg1"/>
                </a:solidFill>
                <a:latin typeface="微软雅黑" pitchFamily="34" charset="-122"/>
                <a:ea typeface="微软雅黑" pitchFamily="34" charset="-122"/>
              </a:rPr>
              <a:t>对采购文件、采购过程、采购结果何时可以质疑？ </a:t>
            </a:r>
            <a:endParaRPr lang="en-US" altLang="zh-CN" sz="1600" dirty="0" smtClean="0">
              <a:solidFill>
                <a:schemeClr val="bg1"/>
              </a:solidFill>
              <a:latin typeface="微软雅黑" pitchFamily="34" charset="-122"/>
              <a:ea typeface="微软雅黑" pitchFamily="34" charset="-122"/>
            </a:endParaRPr>
          </a:p>
          <a:p>
            <a:pPr indent="457200" defTabSz="914309">
              <a:lnSpc>
                <a:spcPct val="200000"/>
              </a:lnSpc>
              <a:defRPr/>
            </a:pPr>
            <a:r>
              <a:rPr lang="en-US" altLang="zh-CN" sz="1600" dirty="0" smtClean="0">
                <a:solidFill>
                  <a:schemeClr val="bg1"/>
                </a:solidFill>
                <a:latin typeface="微软雅黑" pitchFamily="34" charset="-122"/>
                <a:ea typeface="微软雅黑" pitchFamily="34" charset="-122"/>
              </a:rPr>
              <a:t>④ </a:t>
            </a:r>
            <a:r>
              <a:rPr lang="zh-CN" altLang="en-US" sz="1600" dirty="0" smtClean="0">
                <a:solidFill>
                  <a:schemeClr val="bg1"/>
                </a:solidFill>
                <a:latin typeface="微软雅黑" pitchFamily="34" charset="-122"/>
                <a:ea typeface="微软雅黑" pitchFamily="34" charset="-122"/>
              </a:rPr>
              <a:t>什么不能被质疑？</a:t>
            </a:r>
            <a:endParaRPr lang="en-US" altLang="zh-CN" sz="1600" dirty="0" smtClean="0">
              <a:solidFill>
                <a:schemeClr val="bg1"/>
              </a:solidFill>
              <a:latin typeface="微软雅黑" pitchFamily="34" charset="-122"/>
              <a:ea typeface="微软雅黑" pitchFamily="34" charset="-122"/>
            </a:endParaRPr>
          </a:p>
          <a:p>
            <a:pPr indent="457200" defTabSz="914309">
              <a:lnSpc>
                <a:spcPct val="200000"/>
              </a:lnSpc>
              <a:defRPr/>
            </a:pPr>
            <a:endParaRPr lang="en-US" altLang="zh-CN" sz="1600" dirty="0" smtClean="0">
              <a:solidFill>
                <a:schemeClr val="bg1"/>
              </a:solidFill>
              <a:latin typeface="微软雅黑" pitchFamily="34" charset="-122"/>
              <a:ea typeface="微软雅黑" pitchFamily="34" charset="-122"/>
            </a:endParaRPr>
          </a:p>
          <a:p>
            <a:pPr indent="457200" defTabSz="914309">
              <a:lnSpc>
                <a:spcPct val="200000"/>
              </a:lnSpc>
              <a:defRPr/>
            </a:pPr>
            <a:endParaRPr lang="en-US" altLang="zh-CN" sz="1600" dirty="0">
              <a:solidFill>
                <a:schemeClr val="bg1"/>
              </a:solidFill>
              <a:latin typeface="微软雅黑" pitchFamily="34" charset="-122"/>
              <a:ea typeface="微软雅黑" pitchFamily="34" charset="-122"/>
            </a:endParaRPr>
          </a:p>
        </p:txBody>
      </p:sp>
      <p:sp>
        <p:nvSpPr>
          <p:cNvPr id="6" name="矩形 5">
            <a:extLst>
              <a:ext uri="{FF2B5EF4-FFF2-40B4-BE49-F238E27FC236}">
                <a16:creationId xmlns="" xmlns:a16="http://schemas.microsoft.com/office/drawing/2014/main" id="{F409959A-E68C-456E-AE3E-137DC71A8814}"/>
              </a:ext>
            </a:extLst>
          </p:cNvPr>
          <p:cNvSpPr/>
          <p:nvPr/>
        </p:nvSpPr>
        <p:spPr>
          <a:xfrm>
            <a:off x="-9525" y="428610"/>
            <a:ext cx="295275" cy="519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TextBox 6"/>
          <p:cNvSpPr txBox="1"/>
          <p:nvPr/>
        </p:nvSpPr>
        <p:spPr>
          <a:xfrm>
            <a:off x="500034" y="500048"/>
            <a:ext cx="2000264"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供应商</a:t>
            </a:r>
            <a:endParaRPr lang="en-US" altLang="zh-CN" sz="2000" b="1"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7018C03-AE4B-4C6A-BC16-8B5E43961DD3}"/>
              </a:ext>
            </a:extLst>
          </p:cNvPr>
          <p:cNvSpPr/>
          <p:nvPr/>
        </p:nvSpPr>
        <p:spPr>
          <a:xfrm>
            <a:off x="0" y="357172"/>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TextBox 4"/>
          <p:cNvSpPr txBox="1"/>
          <p:nvPr/>
        </p:nvSpPr>
        <p:spPr>
          <a:xfrm>
            <a:off x="428596" y="428610"/>
            <a:ext cx="2500330"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采购人、代理机构</a:t>
            </a:r>
            <a:endParaRPr lang="en-US" altLang="zh-CN" sz="2000" b="1" dirty="0" smtClean="0">
              <a:solidFill>
                <a:srgbClr val="FFFF00"/>
              </a:solidFill>
              <a:latin typeface="微软雅黑" pitchFamily="34" charset="-122"/>
              <a:ea typeface="微软雅黑" pitchFamily="34" charset="-122"/>
            </a:endParaRPr>
          </a:p>
        </p:txBody>
      </p:sp>
      <p:sp>
        <p:nvSpPr>
          <p:cNvPr id="6" name="TextBox 13"/>
          <p:cNvSpPr txBox="1">
            <a:spLocks noChangeArrowheads="1"/>
          </p:cNvSpPr>
          <p:nvPr/>
        </p:nvSpPr>
        <p:spPr bwMode="auto">
          <a:xfrm>
            <a:off x="642910" y="1000676"/>
            <a:ext cx="8358246" cy="3416320"/>
          </a:xfrm>
          <a:prstGeom prst="rect">
            <a:avLst/>
          </a:prstGeom>
          <a:noFill/>
          <a:ln w="9525">
            <a:noFill/>
            <a:miter lim="800000"/>
            <a:headEnd/>
            <a:tailEnd/>
          </a:ln>
        </p:spPr>
        <p:txBody>
          <a:bodyPr wrap="square">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① </a:t>
            </a:r>
            <a:r>
              <a:rPr lang="zh-CN" altLang="en-US" sz="1600" b="1" dirty="0" smtClean="0">
                <a:solidFill>
                  <a:schemeClr val="bg1"/>
                </a:solidFill>
                <a:latin typeface="微软雅黑" pitchFamily="34" charset="-122"/>
                <a:ea typeface="微软雅黑" pitchFamily="34" charset="-122"/>
              </a:rPr>
              <a:t>主体</a:t>
            </a:r>
            <a:r>
              <a:rPr lang="zh-CN" altLang="en-US" sz="1600" b="1" dirty="0">
                <a:solidFill>
                  <a:schemeClr val="bg1"/>
                </a:solidFill>
                <a:latin typeface="微软雅黑" pitchFamily="34" charset="-122"/>
                <a:ea typeface="微软雅黑" pitchFamily="34" charset="-122"/>
              </a:rPr>
              <a:t>责任：</a:t>
            </a:r>
            <a:r>
              <a:rPr lang="zh-CN" altLang="en-US" sz="1600" dirty="0">
                <a:solidFill>
                  <a:srgbClr val="FFFF00"/>
                </a:solidFill>
                <a:latin typeface="微软雅黑" pitchFamily="34" charset="-122"/>
                <a:ea typeface="微软雅黑" pitchFamily="34" charset="-122"/>
              </a:rPr>
              <a:t>采购</a:t>
            </a:r>
            <a:r>
              <a:rPr lang="zh-CN" altLang="en-US" sz="1600" dirty="0" smtClean="0">
                <a:solidFill>
                  <a:srgbClr val="FFFF00"/>
                </a:solidFill>
                <a:latin typeface="微软雅黑" pitchFamily="34" charset="-122"/>
                <a:ea typeface="微软雅黑" pitchFamily="34" charset="-122"/>
              </a:rPr>
              <a:t>人</a:t>
            </a:r>
            <a:endParaRPr lang="en-US" altLang="zh-CN" sz="1600" dirty="0">
              <a:solidFill>
                <a:srgbClr val="FFFF00"/>
              </a:solidFill>
              <a:latin typeface="微软雅黑" pitchFamily="34" charset="-122"/>
              <a:ea typeface="微软雅黑" pitchFamily="34" charset="-122"/>
            </a:endParaRPr>
          </a:p>
          <a:p>
            <a:pPr algn="just" eaLnBrk="1" hangingPunct="1">
              <a:lnSpc>
                <a:spcPct val="150000"/>
              </a:lnSpc>
            </a:pPr>
            <a:r>
              <a:rPr lang="en-US" altLang="zh-CN" sz="1600" dirty="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重要</a:t>
            </a:r>
            <a:r>
              <a:rPr lang="zh-CN" altLang="en-US" sz="1600" b="1" dirty="0">
                <a:solidFill>
                  <a:schemeClr val="bg1"/>
                </a:solidFill>
                <a:latin typeface="微软雅黑" pitchFamily="34" charset="-122"/>
                <a:ea typeface="微软雅黑" pitchFamily="34" charset="-122"/>
              </a:rPr>
              <a:t>责任：</a:t>
            </a:r>
            <a:r>
              <a:rPr lang="zh-CN" altLang="en-US" sz="1600" dirty="0">
                <a:solidFill>
                  <a:srgbClr val="FFFF00"/>
                </a:solidFill>
                <a:latin typeface="微软雅黑" pitchFamily="34" charset="-122"/>
                <a:ea typeface="微软雅黑" pitchFamily="34" charset="-122"/>
              </a:rPr>
              <a:t>采购代理机构、政府采购评审</a:t>
            </a:r>
            <a:r>
              <a:rPr lang="zh-CN" altLang="en-US" sz="1600" dirty="0" smtClean="0">
                <a:solidFill>
                  <a:srgbClr val="FFFF00"/>
                </a:solidFill>
                <a:latin typeface="微软雅黑" pitchFamily="34" charset="-122"/>
                <a:ea typeface="微软雅黑" pitchFamily="34" charset="-122"/>
              </a:rPr>
              <a:t>专家</a:t>
            </a:r>
            <a:endParaRPr lang="en-US" altLang="zh-CN" sz="1600" dirty="0" smtClean="0">
              <a:solidFill>
                <a:srgbClr val="FFFF00"/>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代理机构：</a:t>
            </a:r>
            <a:r>
              <a:rPr lang="zh-CN" altLang="en-US" sz="1600" dirty="0" smtClean="0">
                <a:solidFill>
                  <a:srgbClr val="FFFF00"/>
                </a:solidFill>
                <a:latin typeface="微软雅黑" pitchFamily="34" charset="-122"/>
                <a:ea typeface="微软雅黑" pitchFamily="34" charset="-122"/>
              </a:rPr>
              <a:t>应当</a:t>
            </a:r>
            <a:r>
              <a:rPr lang="zh-CN" altLang="en-US" sz="1600" dirty="0" smtClean="0">
                <a:solidFill>
                  <a:schemeClr val="bg1"/>
                </a:solidFill>
                <a:latin typeface="微软雅黑" pitchFamily="34" charset="-122"/>
                <a:ea typeface="微软雅黑" pitchFamily="34" charset="-122"/>
              </a:rPr>
              <a:t>在</a:t>
            </a:r>
            <a:r>
              <a:rPr lang="en-US" altLang="zh-CN" sz="1600" dirty="0" smtClean="0">
                <a:solidFill>
                  <a:schemeClr val="bg1"/>
                </a:solidFill>
                <a:latin typeface="微软雅黑" pitchFamily="34" charset="-122"/>
                <a:ea typeface="微软雅黑" pitchFamily="34" charset="-122"/>
              </a:rPr>
              <a:t>3</a:t>
            </a:r>
            <a:r>
              <a:rPr lang="zh-CN" altLang="en-US" sz="1600" dirty="0" smtClean="0">
                <a:solidFill>
                  <a:schemeClr val="bg1"/>
                </a:solidFill>
                <a:latin typeface="微软雅黑" pitchFamily="34" charset="-122"/>
                <a:ea typeface="微软雅黑" pitchFamily="34" charset="-122"/>
              </a:rPr>
              <a:t>个工作日内对</a:t>
            </a:r>
            <a:r>
              <a:rPr lang="zh-CN" altLang="en-US" sz="1600" dirty="0" smtClean="0">
                <a:solidFill>
                  <a:srgbClr val="FFFF00"/>
                </a:solidFill>
                <a:latin typeface="微软雅黑" pitchFamily="34" charset="-122"/>
                <a:ea typeface="微软雅黑" pitchFamily="34" charset="-122"/>
              </a:rPr>
              <a:t>委托授权范围内</a:t>
            </a:r>
            <a:r>
              <a:rPr lang="zh-CN" altLang="en-US" sz="1600" dirty="0" smtClean="0">
                <a:solidFill>
                  <a:schemeClr val="bg1"/>
                </a:solidFill>
                <a:latin typeface="微软雅黑" pitchFamily="34" charset="-122"/>
                <a:ea typeface="微软雅黑" pitchFamily="34" charset="-122"/>
              </a:rPr>
              <a:t>的询问作出</a:t>
            </a:r>
            <a:r>
              <a:rPr lang="zh-CN" altLang="en-US" sz="1600" dirty="0" smtClean="0">
                <a:solidFill>
                  <a:srgbClr val="FFFF00"/>
                </a:solidFill>
                <a:latin typeface="微软雅黑" pitchFamily="34" charset="-122"/>
                <a:ea typeface="微软雅黑" pitchFamily="34" charset="-122"/>
              </a:rPr>
              <a:t>答复</a:t>
            </a:r>
            <a:r>
              <a:rPr lang="zh-CN" altLang="en-US" sz="1600" dirty="0" smtClean="0">
                <a:solidFill>
                  <a:schemeClr val="bg1"/>
                </a:solidFill>
                <a:latin typeface="微软雅黑" pitchFamily="34" charset="-122"/>
                <a:ea typeface="微软雅黑" pitchFamily="34" charset="-122"/>
              </a:rPr>
              <a:t>超范围告知供应商</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评审专家：</a:t>
            </a:r>
            <a:r>
              <a:rPr lang="zh-CN" altLang="en-US" sz="1600" dirty="0" smtClean="0">
                <a:solidFill>
                  <a:srgbClr val="FFFF00"/>
                </a:solidFill>
                <a:latin typeface="微软雅黑" pitchFamily="34" charset="-122"/>
                <a:ea typeface="微软雅黑" pitchFamily="34" charset="-122"/>
              </a:rPr>
              <a:t>应当配合</a:t>
            </a:r>
            <a:r>
              <a:rPr lang="zh-CN" altLang="en-US" sz="1600" dirty="0" smtClean="0">
                <a:solidFill>
                  <a:schemeClr val="bg1"/>
                </a:solidFill>
                <a:latin typeface="微软雅黑" pitchFamily="34" charset="-122"/>
                <a:ea typeface="微软雅黑" pitchFamily="34" charset="-122"/>
              </a:rPr>
              <a:t>采购人或者采购代理机构答复供应商的询问和质疑。</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② </a:t>
            </a:r>
            <a:r>
              <a:rPr lang="zh-CN" altLang="en-US" sz="1600" b="1" dirty="0" smtClean="0">
                <a:solidFill>
                  <a:schemeClr val="bg1"/>
                </a:solidFill>
                <a:latin typeface="微软雅黑" pitchFamily="34" charset="-122"/>
                <a:ea typeface="微软雅黑" pitchFamily="34" charset="-122"/>
              </a:rPr>
              <a:t>权利：</a:t>
            </a:r>
            <a:r>
              <a:rPr lang="zh-CN" altLang="en-US" sz="1600" b="1" dirty="0" smtClean="0">
                <a:solidFill>
                  <a:srgbClr val="FFFF00"/>
                </a:solidFill>
                <a:latin typeface="微软雅黑" pitchFamily="34" charset="-122"/>
                <a:ea typeface="微软雅黑" pitchFamily="34" charset="-122"/>
              </a:rPr>
              <a:t>暂停签订合同</a:t>
            </a:r>
            <a:r>
              <a:rPr lang="en-US" altLang="zh-CN" sz="1600" b="1" dirty="0" smtClean="0">
                <a:solidFill>
                  <a:srgbClr val="FFFF00"/>
                </a:solidFill>
                <a:latin typeface="微软雅黑" pitchFamily="34" charset="-122"/>
                <a:ea typeface="微软雅黑" pitchFamily="34" charset="-122"/>
              </a:rPr>
              <a:t>/</a:t>
            </a:r>
            <a:r>
              <a:rPr lang="zh-CN" altLang="en-US" sz="1600" b="1" dirty="0" smtClean="0">
                <a:solidFill>
                  <a:srgbClr val="FFFF00"/>
                </a:solidFill>
                <a:latin typeface="微软雅黑" pitchFamily="34" charset="-122"/>
                <a:ea typeface="微软雅黑" pitchFamily="34" charset="-122"/>
              </a:rPr>
              <a:t>中止履行合同   </a:t>
            </a:r>
            <a:r>
              <a:rPr lang="zh-CN" altLang="en-US" sz="1600" dirty="0" smtClean="0">
                <a:solidFill>
                  <a:schemeClr val="bg1"/>
                </a:solidFill>
                <a:latin typeface="微软雅黑" pitchFamily="34" charset="-122"/>
                <a:ea typeface="微软雅黑" pitchFamily="34" charset="-122"/>
              </a:rPr>
              <a:t>条例 第五十四条  可能影响中标、成交结果的</a:t>
            </a:r>
            <a:endParaRPr lang="en-US" altLang="zh-CN" sz="1600" dirty="0" smtClean="0">
              <a:solidFill>
                <a:srgbClr val="FF99FF"/>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③ </a:t>
            </a:r>
            <a:r>
              <a:rPr lang="zh-CN" altLang="en-US" sz="1600" b="1" dirty="0" smtClean="0">
                <a:solidFill>
                  <a:schemeClr val="bg1"/>
                </a:solidFill>
                <a:latin typeface="微软雅黑" pitchFamily="34" charset="-122"/>
                <a:ea typeface="微软雅黑" pitchFamily="34" charset="-122"/>
              </a:rPr>
              <a:t>法律责任：</a:t>
            </a:r>
            <a:r>
              <a:rPr lang="zh-CN" altLang="en-US" sz="1600" dirty="0" smtClean="0">
                <a:solidFill>
                  <a:schemeClr val="bg1"/>
                </a:solidFill>
                <a:latin typeface="微软雅黑" pitchFamily="34" charset="-122"/>
                <a:ea typeface="微软雅黑" pitchFamily="34" charset="-122"/>
              </a:rPr>
              <a:t>条例 第六十八条  第八款  对供应商的询问、质疑逾期未作处理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rgbClr val="FFFF00"/>
                </a:solidFill>
                <a:latin typeface="微软雅黑" pitchFamily="34" charset="-122"/>
                <a:ea typeface="微软雅黑" pitchFamily="34" charset="-122"/>
              </a:rPr>
              <a:t>限期改正，</a:t>
            </a:r>
            <a:endParaRPr lang="en-US" altLang="zh-CN" sz="1600" dirty="0" smtClean="0">
              <a:solidFill>
                <a:srgbClr val="FFFF00"/>
              </a:solidFill>
              <a:latin typeface="微软雅黑" pitchFamily="34" charset="-122"/>
              <a:ea typeface="微软雅黑" pitchFamily="34" charset="-122"/>
            </a:endParaRPr>
          </a:p>
          <a:p>
            <a:pPr algn="just">
              <a:lnSpc>
                <a:spcPct val="150000"/>
              </a:lnSpc>
            </a:pPr>
            <a:r>
              <a:rPr lang="zh-CN" altLang="en-US" sz="1600" dirty="0" smtClean="0">
                <a:solidFill>
                  <a:srgbClr val="FFFF00"/>
                </a:solidFill>
                <a:latin typeface="微软雅黑" pitchFamily="34" charset="-122"/>
                <a:ea typeface="微软雅黑" pitchFamily="34" charset="-122"/>
              </a:rPr>
              <a:t>                     给予警告，并处罚款，处分并予通报，一至三年内禁止代理业务</a:t>
            </a:r>
            <a:endParaRPr lang="en-US" altLang="zh-CN" sz="1600"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7018C03-AE4B-4C6A-BC16-8B5E43961DD3}"/>
              </a:ext>
            </a:extLst>
          </p:cNvPr>
          <p:cNvSpPr/>
          <p:nvPr/>
        </p:nvSpPr>
        <p:spPr>
          <a:xfrm>
            <a:off x="0" y="357172"/>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TextBox 4"/>
          <p:cNvSpPr txBox="1"/>
          <p:nvPr/>
        </p:nvSpPr>
        <p:spPr>
          <a:xfrm>
            <a:off x="428596" y="428610"/>
            <a:ext cx="2500330"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评审专家</a:t>
            </a:r>
            <a:endParaRPr lang="en-US" altLang="zh-CN" sz="2000" b="1" dirty="0" smtClean="0">
              <a:solidFill>
                <a:srgbClr val="FFFF00"/>
              </a:solidFill>
              <a:latin typeface="微软雅黑" pitchFamily="34" charset="-122"/>
              <a:ea typeface="微软雅黑" pitchFamily="34" charset="-122"/>
            </a:endParaRPr>
          </a:p>
        </p:txBody>
      </p:sp>
      <p:sp>
        <p:nvSpPr>
          <p:cNvPr id="6" name="TextBox 5"/>
          <p:cNvSpPr txBox="1"/>
          <p:nvPr/>
        </p:nvSpPr>
        <p:spPr>
          <a:xfrm>
            <a:off x="500034" y="1000114"/>
            <a:ext cx="8286808" cy="3416320"/>
          </a:xfrm>
          <a:prstGeom prst="rect">
            <a:avLst/>
          </a:prstGeom>
          <a:noFill/>
        </p:spPr>
        <p:txBody>
          <a:bodyPr wrap="square" rtlCol="0">
            <a:spAutoFit/>
          </a:bodyPr>
          <a:lstStyle/>
          <a:p>
            <a:pPr algn="just">
              <a:lnSpc>
                <a:spcPct val="150000"/>
              </a:lnSpc>
            </a:pPr>
            <a:r>
              <a:rPr lang="zh-CN" altLang="en-US" sz="1600" b="1" dirty="0" smtClean="0">
                <a:solidFill>
                  <a:schemeClr val="bg1"/>
                </a:solidFill>
                <a:latin typeface="微软雅黑" pitchFamily="34" charset="-122"/>
                <a:ea typeface="微软雅黑" pitchFamily="34" charset="-122"/>
              </a:rPr>
              <a:t>法定义务：</a:t>
            </a:r>
            <a:endParaRPr lang="en-US" altLang="zh-CN" sz="1600" b="1"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财库</a:t>
            </a:r>
            <a:r>
              <a:rPr lang="en-US" altLang="zh-CN" sz="1600" dirty="0" smtClean="0">
                <a:solidFill>
                  <a:schemeClr val="bg1"/>
                </a:solidFill>
                <a:latin typeface="微软雅黑" pitchFamily="34" charset="-122"/>
                <a:ea typeface="微软雅黑" pitchFamily="34" charset="-122"/>
              </a:rPr>
              <a:t>〔2016〕198</a:t>
            </a:r>
            <a:r>
              <a:rPr lang="zh-CN" altLang="en-US" sz="1600" dirty="0" smtClean="0">
                <a:solidFill>
                  <a:schemeClr val="bg1"/>
                </a:solidFill>
                <a:latin typeface="微软雅黑" pitchFamily="34" charset="-122"/>
                <a:ea typeface="微软雅黑" pitchFamily="34" charset="-122"/>
              </a:rPr>
              <a:t>号第十八条 应当配合答复供应商的询问、质疑和投诉等事项。 </a:t>
            </a: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 </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94</a:t>
            </a:r>
            <a:r>
              <a:rPr lang="zh-CN" altLang="en-US" sz="1600" dirty="0" smtClean="0">
                <a:solidFill>
                  <a:schemeClr val="bg1"/>
                </a:solidFill>
                <a:latin typeface="微软雅黑" pitchFamily="34" charset="-122"/>
                <a:ea typeface="微软雅黑" pitchFamily="34" charset="-122"/>
              </a:rPr>
              <a:t>号令第十四条 供应商对评审过程、中标或者成交结果提出质疑的，采购人、采购代理机构可以组织原评标委员会、竞争性谈判小组、询价小组或者竞争性磋商小组协助答复质疑。</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第五十二条 政府采购评审专家应当配合采购人或者采购代理机构答复供应商的询问和质疑。</a:t>
            </a: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违责风险：</a:t>
            </a:r>
            <a:r>
              <a:rPr lang="zh-CN" altLang="en-US" sz="1600" dirty="0" smtClean="0">
                <a:solidFill>
                  <a:schemeClr val="bg1"/>
                </a:solidFill>
                <a:latin typeface="微软雅黑" pitchFamily="34" charset="-122"/>
                <a:ea typeface="微软雅黑" pitchFamily="34" charset="-122"/>
              </a:rPr>
              <a:t>拒不履行配合答复供应商询问、质疑、投诉等</a:t>
            </a:r>
            <a:r>
              <a:rPr lang="zh-CN" altLang="en-US" sz="1600" b="1" dirty="0" smtClean="0">
                <a:solidFill>
                  <a:srgbClr val="FFFF00"/>
                </a:solidFill>
                <a:latin typeface="微软雅黑" pitchFamily="34" charset="-122"/>
                <a:ea typeface="微软雅黑" pitchFamily="34" charset="-122"/>
              </a:rPr>
              <a:t>法定义务</a:t>
            </a:r>
            <a:r>
              <a:rPr lang="zh-CN" altLang="en-US" sz="1600" dirty="0" smtClean="0">
                <a:solidFill>
                  <a:srgbClr val="FFFF00"/>
                </a:solidFill>
                <a:latin typeface="微软雅黑" pitchFamily="34" charset="-122"/>
                <a:ea typeface="微软雅黑" pitchFamily="34" charset="-122"/>
              </a:rPr>
              <a:t>列入不良行为记录</a:t>
            </a:r>
            <a:r>
              <a:rPr lang="zh-CN" altLang="en-US" sz="1600" dirty="0" smtClean="0">
                <a:solidFill>
                  <a:schemeClr val="bg1"/>
                </a:solidFill>
                <a:latin typeface="微软雅黑" pitchFamily="34" charset="-122"/>
                <a:ea typeface="微软雅黑" pitchFamily="34" charset="-122"/>
              </a:rPr>
              <a:t>。  财库</a:t>
            </a:r>
            <a:r>
              <a:rPr lang="en-US" altLang="zh-CN" sz="1600" dirty="0" smtClean="0">
                <a:solidFill>
                  <a:schemeClr val="bg1"/>
                </a:solidFill>
                <a:latin typeface="微软雅黑" pitchFamily="34" charset="-122"/>
                <a:ea typeface="微软雅黑" pitchFamily="34" charset="-122"/>
              </a:rPr>
              <a:t>〔2016〕198</a:t>
            </a:r>
            <a:r>
              <a:rPr lang="zh-CN" altLang="en-US" sz="1600" dirty="0" smtClean="0">
                <a:solidFill>
                  <a:schemeClr val="bg1"/>
                </a:solidFill>
                <a:latin typeface="微软雅黑" pitchFamily="34" charset="-122"/>
                <a:ea typeface="微软雅黑" pitchFamily="34" charset="-122"/>
              </a:rPr>
              <a:t>号第二十九条</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7018C03-AE4B-4C6A-BC16-8B5E43961DD3}"/>
              </a:ext>
            </a:extLst>
          </p:cNvPr>
          <p:cNvSpPr/>
          <p:nvPr/>
        </p:nvSpPr>
        <p:spPr>
          <a:xfrm>
            <a:off x="0" y="500048"/>
            <a:ext cx="295275" cy="5191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TextBox 4"/>
          <p:cNvSpPr txBox="1"/>
          <p:nvPr/>
        </p:nvSpPr>
        <p:spPr>
          <a:xfrm>
            <a:off x="428596" y="571486"/>
            <a:ext cx="2500330"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监管部门</a:t>
            </a:r>
            <a:endParaRPr lang="en-US" altLang="zh-CN" sz="2000" b="1" dirty="0" smtClean="0">
              <a:solidFill>
                <a:srgbClr val="FFFF00"/>
              </a:solidFill>
              <a:latin typeface="微软雅黑" pitchFamily="34" charset="-122"/>
              <a:ea typeface="微软雅黑" pitchFamily="34" charset="-122"/>
            </a:endParaRPr>
          </a:p>
        </p:txBody>
      </p:sp>
      <p:sp>
        <p:nvSpPr>
          <p:cNvPr id="6" name="TextBox 5"/>
          <p:cNvSpPr txBox="1"/>
          <p:nvPr/>
        </p:nvSpPr>
        <p:spPr>
          <a:xfrm>
            <a:off x="928662" y="1167836"/>
            <a:ext cx="7215238" cy="3046988"/>
          </a:xfrm>
          <a:prstGeom prst="rect">
            <a:avLst/>
          </a:prstGeom>
          <a:noFill/>
        </p:spPr>
        <p:txBody>
          <a:bodyPr wrap="square" rtlCol="0">
            <a:spAutoFit/>
          </a:bodyPr>
          <a:lstStyle/>
          <a:p>
            <a:pPr lvl="0" algn="just">
              <a:lnSpc>
                <a:spcPct val="150000"/>
              </a:lnSpc>
            </a:pPr>
            <a:r>
              <a:rPr lang="zh-CN" altLang="en-US" sz="1600" b="1" dirty="0" smtClean="0">
                <a:solidFill>
                  <a:schemeClr val="bg1"/>
                </a:solidFill>
                <a:latin typeface="微软雅黑" pitchFamily="34" charset="-122"/>
                <a:ea typeface="微软雅黑" pitchFamily="34" charset="-122"/>
              </a:rPr>
              <a:t>①责任主体：</a:t>
            </a:r>
            <a:r>
              <a:rPr lang="zh-CN" altLang="en-US" sz="1600" dirty="0" smtClean="0">
                <a:solidFill>
                  <a:schemeClr val="bg1"/>
                </a:solidFill>
                <a:latin typeface="微软雅黑" pitchFamily="34" charset="-122"/>
                <a:ea typeface="微软雅黑" pitchFamily="34" charset="-122"/>
              </a:rPr>
              <a:t>政府采购监督管理部门 </a:t>
            </a:r>
            <a:r>
              <a:rPr lang="en-US" altLang="zh-CN" sz="1600" dirty="0" smtClean="0">
                <a:solidFill>
                  <a:schemeClr val="bg1"/>
                </a:solidFill>
                <a:latin typeface="微软雅黑" pitchFamily="34" charset="-122"/>
                <a:ea typeface="微软雅黑" pitchFamily="34" charset="-122"/>
              </a:rPr>
              <a:t>— </a:t>
            </a:r>
            <a:r>
              <a:rPr lang="zh-CN" altLang="en-US" sz="1600" b="1" dirty="0" smtClean="0">
                <a:solidFill>
                  <a:srgbClr val="FFFF00"/>
                </a:solidFill>
                <a:latin typeface="微软雅黑" pitchFamily="34" charset="-122"/>
                <a:ea typeface="微软雅黑" pitchFamily="34" charset="-122"/>
              </a:rPr>
              <a:t>财政部门</a:t>
            </a:r>
            <a:endParaRPr lang="en-US" altLang="zh-CN" sz="1600" b="1" dirty="0" smtClean="0">
              <a:solidFill>
                <a:srgbClr val="FFFF00"/>
              </a:solidFill>
              <a:latin typeface="微软雅黑" pitchFamily="34" charset="-122"/>
              <a:ea typeface="微软雅黑" pitchFamily="34" charset="-122"/>
            </a:endParaRPr>
          </a:p>
          <a:p>
            <a:pPr algn="just">
              <a:lnSpc>
                <a:spcPct val="150000"/>
              </a:lnSpc>
            </a:pPr>
            <a:r>
              <a:rPr lang="zh-CN" altLang="en-US" sz="1600" b="1" dirty="0" smtClean="0">
                <a:solidFill>
                  <a:schemeClr val="bg1"/>
                </a:solidFill>
                <a:latin typeface="微软雅黑" pitchFamily="34" charset="-122"/>
                <a:ea typeface="微软雅黑" pitchFamily="34" charset="-122"/>
              </a:rPr>
              <a:t>② 投诉处理方式：</a:t>
            </a:r>
            <a:r>
              <a:rPr lang="zh-CN" altLang="en-US" sz="1600" dirty="0" smtClean="0">
                <a:solidFill>
                  <a:srgbClr val="FFFF00"/>
                </a:solidFill>
                <a:latin typeface="微软雅黑" pitchFamily="34" charset="-122"/>
                <a:ea typeface="微软雅黑" pitchFamily="34" charset="-122"/>
              </a:rPr>
              <a:t>书面审查、调查取证、组织质证</a:t>
            </a:r>
            <a:endParaRPr lang="en-US" altLang="zh-CN" sz="1600" dirty="0" smtClean="0">
              <a:solidFill>
                <a:schemeClr val="bg1"/>
              </a:solidFill>
              <a:latin typeface="微软雅黑" pitchFamily="34" charset="-122"/>
              <a:ea typeface="微软雅黑" pitchFamily="34" charset="-122"/>
            </a:endParaRPr>
          </a:p>
          <a:p>
            <a:pPr>
              <a:lnSpc>
                <a:spcPct val="150000"/>
              </a:lnSpc>
              <a:defRPr/>
            </a:pPr>
            <a:r>
              <a:rPr lang="zh-CN" altLang="en-US" sz="1600" b="1" dirty="0" smtClean="0">
                <a:solidFill>
                  <a:schemeClr val="bg1"/>
                </a:solidFill>
                <a:latin typeface="微软雅黑" pitchFamily="34" charset="-122"/>
                <a:ea typeface="微软雅黑" pitchFamily="34" charset="-122"/>
              </a:rPr>
              <a:t>③ 处理时限、特殊情形时限：</a:t>
            </a:r>
            <a:r>
              <a:rPr lang="en-US" altLang="zh-CN" sz="1600" dirty="0" smtClean="0">
                <a:solidFill>
                  <a:srgbClr val="FFFF00"/>
                </a:solidFill>
                <a:latin typeface="微软雅黑" pitchFamily="34" charset="-122"/>
                <a:ea typeface="微软雅黑" pitchFamily="34" charset="-122"/>
              </a:rPr>
              <a:t>30</a:t>
            </a:r>
            <a:r>
              <a:rPr lang="zh-CN" altLang="en-US" sz="1600" dirty="0" smtClean="0">
                <a:solidFill>
                  <a:srgbClr val="FFFF00"/>
                </a:solidFill>
                <a:latin typeface="微软雅黑" pitchFamily="34" charset="-122"/>
                <a:ea typeface="微软雅黑" pitchFamily="34" charset="-122"/>
              </a:rPr>
              <a:t>个工作日以内</a:t>
            </a:r>
            <a:r>
              <a:rPr lang="zh-CN" altLang="en-US" sz="1600" dirty="0" smtClean="0">
                <a:solidFill>
                  <a:schemeClr val="bg1"/>
                </a:solidFill>
                <a:latin typeface="微软雅黑" pitchFamily="34" charset="-122"/>
                <a:ea typeface="微软雅黑" pitchFamily="34" charset="-122"/>
              </a:rPr>
              <a:t>，不包括检验、检测、鉴定、</a:t>
            </a:r>
            <a:endParaRPr lang="en-US" altLang="zh-CN" sz="1600" dirty="0" smtClean="0">
              <a:solidFill>
                <a:schemeClr val="bg1"/>
              </a:solidFill>
              <a:latin typeface="微软雅黑" pitchFamily="34" charset="-122"/>
              <a:ea typeface="微软雅黑" pitchFamily="34" charset="-122"/>
            </a:endParaRPr>
          </a:p>
          <a:p>
            <a:pPr>
              <a:lnSpc>
                <a:spcPct val="150000"/>
              </a:lnSpc>
              <a:defRPr/>
            </a:pPr>
            <a:r>
              <a:rPr lang="zh-CN" altLang="en-US" sz="1600" dirty="0" smtClean="0">
                <a:solidFill>
                  <a:schemeClr val="bg1"/>
                </a:solidFill>
                <a:latin typeface="微软雅黑" pitchFamily="34" charset="-122"/>
                <a:ea typeface="微软雅黑" pitchFamily="34" charset="-122"/>
              </a:rPr>
              <a:t>    专家评审、补正材料所需时间。</a:t>
            </a:r>
            <a:endParaRPr lang="en-US" altLang="zh-CN" sz="1600" dirty="0" smtClean="0">
              <a:solidFill>
                <a:schemeClr val="bg1"/>
              </a:solidFill>
              <a:latin typeface="微软雅黑" pitchFamily="34" charset="-122"/>
              <a:ea typeface="微软雅黑" pitchFamily="34" charset="-122"/>
            </a:endParaRPr>
          </a:p>
          <a:p>
            <a:pPr>
              <a:lnSpc>
                <a:spcPct val="150000"/>
              </a:lnSpc>
              <a:defRPr/>
            </a:pPr>
            <a:r>
              <a:rPr lang="en-US" altLang="zh-CN" sz="1600" b="1" dirty="0" smtClean="0">
                <a:solidFill>
                  <a:schemeClr val="bg1"/>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特殊情形：</a:t>
            </a:r>
            <a:r>
              <a:rPr lang="zh-CN" altLang="en-US" sz="1600" dirty="0" smtClean="0">
                <a:solidFill>
                  <a:srgbClr val="FFFF00"/>
                </a:solidFill>
                <a:latin typeface="微软雅黑" pitchFamily="34" charset="-122"/>
                <a:ea typeface="微软雅黑" pitchFamily="34" charset="-122"/>
              </a:rPr>
              <a:t>驳回、暂停采购活动，</a:t>
            </a:r>
            <a:r>
              <a:rPr lang="en-US" altLang="zh-CN" sz="1600" dirty="0" smtClean="0">
                <a:solidFill>
                  <a:srgbClr val="FFFF00"/>
                </a:solidFill>
                <a:latin typeface="微软雅黑" pitchFamily="34" charset="-122"/>
                <a:ea typeface="微软雅黑" pitchFamily="34" charset="-122"/>
              </a:rPr>
              <a:t>30</a:t>
            </a:r>
            <a:r>
              <a:rPr lang="zh-CN" altLang="en-US" sz="1600" dirty="0" smtClean="0">
                <a:solidFill>
                  <a:srgbClr val="FFFF00"/>
                </a:solidFill>
                <a:latin typeface="微软雅黑" pitchFamily="34" charset="-122"/>
                <a:ea typeface="微软雅黑" pitchFamily="34" charset="-122"/>
              </a:rPr>
              <a:t>日以内</a:t>
            </a:r>
            <a:endParaRPr lang="en-US" altLang="zh-CN" sz="1600" dirty="0" smtClean="0">
              <a:solidFill>
                <a:srgbClr val="FFFF00"/>
              </a:solidFill>
              <a:latin typeface="微软雅黑" pitchFamily="34" charset="-122"/>
              <a:ea typeface="微软雅黑" pitchFamily="34" charset="-122"/>
            </a:endParaRPr>
          </a:p>
          <a:p>
            <a:pPr indent="457200">
              <a:lnSpc>
                <a:spcPct val="150000"/>
              </a:lnSpc>
              <a:defRPr/>
            </a:pPr>
            <a:r>
              <a:rPr lang="zh-CN" altLang="en-US" sz="1600" dirty="0" smtClean="0">
                <a:solidFill>
                  <a:srgbClr val="FFFF00"/>
                </a:solidFill>
                <a:latin typeface="微软雅黑" pitchFamily="34" charset="-122"/>
                <a:ea typeface="微软雅黑" pitchFamily="34" charset="-122"/>
              </a:rPr>
              <a:t>             终止</a:t>
            </a:r>
            <a:r>
              <a:rPr lang="zh-CN" altLang="en-US" sz="1600" dirty="0" smtClean="0">
                <a:solidFill>
                  <a:schemeClr val="bg1"/>
                </a:solidFill>
                <a:latin typeface="微软雅黑" pitchFamily="34" charset="-122"/>
                <a:ea typeface="微软雅黑" pitchFamily="34" charset="-122"/>
              </a:rPr>
              <a:t>（撤回）：</a:t>
            </a:r>
            <a:r>
              <a:rPr lang="zh-CN" altLang="en-US" sz="1600" dirty="0" smtClean="0">
                <a:solidFill>
                  <a:srgbClr val="FFFF00"/>
                </a:solidFill>
                <a:latin typeface="微软雅黑" panose="020B0503020204020204" pitchFamily="34" charset="-122"/>
                <a:ea typeface="微软雅黑" panose="020B0503020204020204" pitchFamily="34" charset="-122"/>
              </a:rPr>
              <a:t>“息诉止纷”</a:t>
            </a:r>
            <a:r>
              <a:rPr lang="zh-CN" altLang="en-US" sz="1600" dirty="0" smtClean="0">
                <a:solidFill>
                  <a:schemeClr val="bg1"/>
                </a:solidFill>
                <a:latin typeface="微软雅黑" panose="020B0503020204020204" pitchFamily="34" charset="-122"/>
                <a:ea typeface="微软雅黑" panose="020B0503020204020204" pitchFamily="34" charset="-122"/>
              </a:rPr>
              <a:t>原则</a:t>
            </a:r>
            <a:endParaRPr lang="en-US" altLang="zh-CN" sz="1600" dirty="0" smtClean="0">
              <a:solidFill>
                <a:srgbClr val="FFFF00"/>
              </a:solidFill>
              <a:latin typeface="微软雅黑" pitchFamily="34" charset="-122"/>
              <a:ea typeface="微软雅黑" pitchFamily="34" charset="-122"/>
            </a:endParaRPr>
          </a:p>
          <a:p>
            <a:pPr>
              <a:lnSpc>
                <a:spcPct val="150000"/>
              </a:lnSpc>
              <a:defRPr/>
            </a:pPr>
            <a:r>
              <a:rPr lang="zh-CN" altLang="en-US" sz="1600" b="1" dirty="0" smtClean="0">
                <a:solidFill>
                  <a:schemeClr val="bg1"/>
                </a:solidFill>
                <a:latin typeface="微软雅黑" pitchFamily="34" charset="-122"/>
                <a:ea typeface="微软雅黑" pitchFamily="34" charset="-122"/>
              </a:rPr>
              <a:t>④ 处理决定：</a:t>
            </a:r>
            <a:r>
              <a:rPr lang="zh-CN" altLang="en-US" sz="1600" dirty="0" smtClean="0">
                <a:solidFill>
                  <a:schemeClr val="bg1"/>
                </a:solidFill>
                <a:latin typeface="微软雅黑" pitchFamily="34" charset="-122"/>
                <a:ea typeface="微软雅黑" pitchFamily="34" charset="-122"/>
              </a:rPr>
              <a:t>限期改正、警告、并处罚款、处分并通报，列入，禁入。</a:t>
            </a:r>
            <a:endParaRPr lang="en-US" altLang="zh-CN" sz="1600" dirty="0" smtClean="0">
              <a:solidFill>
                <a:schemeClr val="bg1"/>
              </a:solidFill>
              <a:latin typeface="微软雅黑" pitchFamily="34" charset="-122"/>
              <a:ea typeface="微软雅黑" pitchFamily="34" charset="-122"/>
            </a:endParaRPr>
          </a:p>
          <a:p>
            <a:pPr>
              <a:lnSpc>
                <a:spcPct val="150000"/>
              </a:lnSpc>
              <a:defRPr/>
            </a:pPr>
            <a:r>
              <a:rPr lang="en-US" altLang="zh-CN" sz="1600" b="1" dirty="0" smtClean="0">
                <a:solidFill>
                  <a:schemeClr val="bg1"/>
                </a:solidFill>
                <a:latin typeface="微软雅黑" pitchFamily="34" charset="-122"/>
                <a:ea typeface="微软雅黑" pitchFamily="34" charset="-122"/>
              </a:rPr>
              <a:t>⑤ </a:t>
            </a:r>
            <a:r>
              <a:rPr lang="zh-CN" altLang="en-US" sz="1600" b="1" dirty="0" smtClean="0">
                <a:solidFill>
                  <a:schemeClr val="bg1"/>
                </a:solidFill>
                <a:latin typeface="微软雅黑" pitchFamily="34" charset="-122"/>
                <a:ea typeface="微软雅黑" pitchFamily="34" charset="-122"/>
              </a:rPr>
              <a:t>媒体公告：</a:t>
            </a:r>
            <a:r>
              <a:rPr lang="zh-CN" altLang="en-US" sz="1600" dirty="0" smtClean="0">
                <a:solidFill>
                  <a:schemeClr val="bg1"/>
                </a:solidFill>
                <a:latin typeface="微软雅黑" pitchFamily="34" charset="-122"/>
                <a:ea typeface="微软雅黑" pitchFamily="34" charset="-122"/>
              </a:rPr>
              <a:t>应当，投诉处理决定 </a:t>
            </a:r>
            <a:r>
              <a:rPr lang="en-US" altLang="zh-CN" sz="1600" dirty="0" smtClean="0">
                <a:solidFill>
                  <a:schemeClr val="bg1"/>
                </a:solidFill>
                <a:latin typeface="微软雅黑" pitchFamily="34" charset="-122"/>
                <a:ea typeface="微软雅黑" pitchFamily="34" charset="-122"/>
              </a:rPr>
              <a:t>(94</a:t>
            </a:r>
            <a:r>
              <a:rPr lang="zh-CN" altLang="en-US" sz="1600" dirty="0" smtClean="0">
                <a:solidFill>
                  <a:schemeClr val="bg1"/>
                </a:solidFill>
                <a:latin typeface="微软雅黑" pitchFamily="34" charset="-122"/>
                <a:ea typeface="微软雅黑" pitchFamily="34" charset="-122"/>
              </a:rPr>
              <a:t>号令 第三十四条</a:t>
            </a:r>
            <a:r>
              <a:rPr lang="en-US" altLang="zh-CN" sz="1600" dirty="0" smtClean="0">
                <a:solidFill>
                  <a:schemeClr val="bg1"/>
                </a:solidFill>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3FBE8BA-F227-4DF0-8BA1-8B792B363B28}"/>
              </a:ext>
            </a:extLst>
          </p:cNvPr>
          <p:cNvSpPr txBox="1"/>
          <p:nvPr/>
        </p:nvSpPr>
        <p:spPr>
          <a:xfrm>
            <a:off x="477839" y="1071552"/>
            <a:ext cx="8309003" cy="3139321"/>
          </a:xfrm>
          <a:prstGeom prst="rect">
            <a:avLst/>
          </a:prstGeom>
          <a:noFill/>
        </p:spPr>
        <p:txBody>
          <a:bodyPr wrap="square">
            <a:spAutoFit/>
          </a:bodyPr>
          <a:lstStyle/>
          <a:p>
            <a:pPr defTabSz="914309" eaLnBrk="1" fontAlgn="auto" hangingPunct="1">
              <a:lnSpc>
                <a:spcPct val="150000"/>
              </a:lnSpc>
              <a:spcBef>
                <a:spcPts val="0"/>
              </a:spcBef>
              <a:spcAft>
                <a:spcPts val="0"/>
              </a:spcAft>
              <a:defRPr/>
            </a:pPr>
            <a:r>
              <a:rPr lang="zh-CN" altLang="en-US" sz="1600" b="1" dirty="0" smtClean="0">
                <a:solidFill>
                  <a:schemeClr val="bg1"/>
                </a:solidFill>
                <a:latin typeface="微软雅黑" pitchFamily="34" charset="-122"/>
                <a:ea typeface="微软雅黑" pitchFamily="34" charset="-122"/>
              </a:rPr>
              <a:t>        </a:t>
            </a:r>
            <a:r>
              <a:rPr lang="zh-CN" altLang="en-US" sz="2000" b="1" dirty="0" smtClean="0">
                <a:solidFill>
                  <a:schemeClr val="bg1"/>
                </a:solidFill>
                <a:latin typeface="微软雅黑" pitchFamily="34" charset="-122"/>
                <a:ea typeface="微软雅黑" pitchFamily="34" charset="-122"/>
              </a:rPr>
              <a:t>三大权利</a:t>
            </a:r>
            <a:endParaRPr lang="en-US" altLang="zh-CN" sz="2000" b="1" dirty="0">
              <a:solidFill>
                <a:schemeClr val="bg1"/>
              </a:solidFill>
              <a:latin typeface="微软雅黑" pitchFamily="34" charset="-122"/>
              <a:ea typeface="微软雅黑" pitchFamily="34" charset="-122"/>
            </a:endParaRPr>
          </a:p>
          <a:p>
            <a:pPr indent="457200" defTabSz="914309" eaLnBrk="1" fontAlgn="auto" hangingPunct="1">
              <a:lnSpc>
                <a:spcPct val="150000"/>
              </a:lnSpc>
              <a:spcBef>
                <a:spcPts val="0"/>
              </a:spcBef>
              <a:spcAft>
                <a:spcPts val="0"/>
              </a:spcAft>
              <a:defRPr/>
            </a:pPr>
            <a:r>
              <a:rPr lang="en-US" altLang="zh-CN" sz="1600" dirty="0">
                <a:solidFill>
                  <a:schemeClr val="bg1"/>
                </a:solidFill>
                <a:latin typeface="微软雅黑" pitchFamily="34" charset="-122"/>
                <a:ea typeface="微软雅黑" pitchFamily="34" charset="-122"/>
              </a:rPr>
              <a:t>① </a:t>
            </a:r>
            <a:r>
              <a:rPr lang="zh-CN" altLang="en-US" sz="1600" dirty="0">
                <a:solidFill>
                  <a:schemeClr val="bg1"/>
                </a:solidFill>
                <a:latin typeface="微软雅黑" pitchFamily="34" charset="-122"/>
                <a:ea typeface="微软雅黑" pitchFamily="34" charset="-122"/>
              </a:rPr>
              <a:t>调查取证权（非行政强制）</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     条例第五十六条赋予财政部门处理投诉的调查取证权   相关当事人配合调查的义务</a:t>
            </a:r>
            <a:endParaRPr lang="en-US" altLang="zh-CN" sz="1600" dirty="0">
              <a:solidFill>
                <a:schemeClr val="bg1"/>
              </a:solidFill>
              <a:latin typeface="微软雅黑" pitchFamily="34" charset="-122"/>
              <a:ea typeface="微软雅黑" pitchFamily="34" charset="-122"/>
            </a:endParaRPr>
          </a:p>
          <a:p>
            <a:pPr indent="457200" defTabSz="914309">
              <a:lnSpc>
                <a:spcPct val="150000"/>
              </a:lnSpc>
              <a:defRPr/>
            </a:pPr>
            <a:r>
              <a:rPr lang="en-US" altLang="zh-CN" sz="1600" dirty="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94</a:t>
            </a:r>
            <a:r>
              <a:rPr lang="zh-CN" altLang="en-US" sz="1600" dirty="0" smtClean="0">
                <a:solidFill>
                  <a:schemeClr val="bg1"/>
                </a:solidFill>
                <a:latin typeface="微软雅黑" pitchFamily="34" charset="-122"/>
                <a:ea typeface="微软雅黑" pitchFamily="34" charset="-122"/>
              </a:rPr>
              <a:t>号令第二十五条：投诉不成立</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放弃说明权利</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②  暂停采购活动：不超过</a:t>
            </a:r>
            <a:r>
              <a:rPr lang="en-US" altLang="zh-CN" sz="1600" dirty="0">
                <a:solidFill>
                  <a:schemeClr val="bg1"/>
                </a:solidFill>
                <a:latin typeface="微软雅黑" pitchFamily="34" charset="-122"/>
                <a:ea typeface="微软雅黑" pitchFamily="34" charset="-122"/>
              </a:rPr>
              <a:t>30</a:t>
            </a:r>
            <a:r>
              <a:rPr lang="zh-CN" altLang="en-US" sz="1600" dirty="0">
                <a:solidFill>
                  <a:schemeClr val="bg1"/>
                </a:solidFill>
                <a:latin typeface="微软雅黑" pitchFamily="34" charset="-122"/>
                <a:ea typeface="微软雅黑" pitchFamily="34" charset="-122"/>
              </a:rPr>
              <a:t>日   </a:t>
            </a:r>
            <a:r>
              <a:rPr lang="en-US" altLang="zh-CN" sz="1600" dirty="0" smtClean="0">
                <a:solidFill>
                  <a:schemeClr val="bg1"/>
                </a:solidFill>
                <a:latin typeface="微软雅黑" pitchFamily="34" charset="-122"/>
                <a:ea typeface="微软雅黑" pitchFamily="34" charset="-122"/>
              </a:rPr>
              <a:t>94</a:t>
            </a:r>
            <a:r>
              <a:rPr lang="zh-CN" altLang="en-US" sz="1600" dirty="0" smtClean="0">
                <a:solidFill>
                  <a:schemeClr val="bg1"/>
                </a:solidFill>
                <a:latin typeface="微软雅黑" pitchFamily="34" charset="-122"/>
                <a:ea typeface="微软雅黑" pitchFamily="34" charset="-122"/>
              </a:rPr>
              <a:t>号令第二十八条</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③  处罚权</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 驳回：缺乏事实依据、捏造事实、提供虚假材料、以非法手段取得证明材料投诉。 　</a:t>
            </a:r>
            <a:r>
              <a:rPr lang="zh-CN" altLang="en-US" sz="1600" b="1" dirty="0">
                <a:solidFill>
                  <a:schemeClr val="bg1"/>
                </a:solidFill>
                <a:latin typeface="微软雅黑" pitchFamily="34" charset="-122"/>
                <a:ea typeface="微软雅黑" pitchFamily="34" charset="-122"/>
              </a:rPr>
              <a:t>　</a:t>
            </a:r>
            <a:endParaRPr lang="en-US" altLang="zh-CN" sz="1600" b="1" dirty="0">
              <a:solidFill>
                <a:schemeClr val="bg1"/>
              </a:solidFill>
              <a:latin typeface="微软雅黑" pitchFamily="34" charset="-122"/>
              <a:ea typeface="微软雅黑" pitchFamily="34" charset="-122"/>
            </a:endParaRPr>
          </a:p>
          <a:p>
            <a:pPr indent="457200"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 处罚： 采购人</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采购代理机构</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供应商</a:t>
            </a:r>
            <a:r>
              <a:rPr lang="en-US" altLang="zh-CN" sz="1600" dirty="0">
                <a:solidFill>
                  <a:schemeClr val="bg1"/>
                </a:solidFill>
                <a:latin typeface="微软雅黑" pitchFamily="34" charset="-122"/>
                <a:ea typeface="微软雅黑" pitchFamily="34" charset="-122"/>
              </a:rPr>
              <a:t>    </a:t>
            </a:r>
            <a:r>
              <a:rPr lang="zh-CN" altLang="en-US" sz="1600" dirty="0">
                <a:solidFill>
                  <a:schemeClr val="bg1"/>
                </a:solidFill>
                <a:latin typeface="微软雅黑" pitchFamily="34" charset="-122"/>
                <a:ea typeface="微软雅黑" pitchFamily="34" charset="-122"/>
              </a:rPr>
              <a:t>评审</a:t>
            </a:r>
            <a:r>
              <a:rPr lang="zh-CN" altLang="en-US" sz="1600" dirty="0" smtClean="0">
                <a:solidFill>
                  <a:schemeClr val="bg1"/>
                </a:solidFill>
                <a:latin typeface="微软雅黑" pitchFamily="34" charset="-122"/>
                <a:ea typeface="微软雅黑" pitchFamily="34" charset="-122"/>
              </a:rPr>
              <a:t>专家</a:t>
            </a:r>
            <a:endParaRPr lang="en-US" altLang="zh-CN" sz="1600" dirty="0">
              <a:solidFill>
                <a:schemeClr val="bg1"/>
              </a:solidFill>
              <a:latin typeface="微软雅黑" pitchFamily="34" charset="-122"/>
              <a:ea typeface="微软雅黑" pitchFamily="34" charset="-122"/>
            </a:endParaRPr>
          </a:p>
        </p:txBody>
      </p:sp>
      <p:sp>
        <p:nvSpPr>
          <p:cNvPr id="10" name="矩形 9">
            <a:extLst>
              <a:ext uri="{FF2B5EF4-FFF2-40B4-BE49-F238E27FC236}">
                <a16:creationId xmlns="" xmlns:a16="http://schemas.microsoft.com/office/drawing/2014/main" id="{E7018C03-AE4B-4C6A-BC16-8B5E43961DD3}"/>
              </a:ext>
            </a:extLst>
          </p:cNvPr>
          <p:cNvSpPr/>
          <p:nvPr/>
        </p:nvSpPr>
        <p:spPr>
          <a:xfrm>
            <a:off x="0" y="500048"/>
            <a:ext cx="295275" cy="51911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11" name="TextBox 10"/>
          <p:cNvSpPr txBox="1"/>
          <p:nvPr/>
        </p:nvSpPr>
        <p:spPr>
          <a:xfrm>
            <a:off x="428596" y="571486"/>
            <a:ext cx="2500330" cy="400110"/>
          </a:xfrm>
          <a:prstGeom prst="rect">
            <a:avLst/>
          </a:prstGeom>
          <a:noFill/>
        </p:spPr>
        <p:txBody>
          <a:bodyPr wrap="square" rtlCol="0">
            <a:spAutoFit/>
          </a:bodyPr>
          <a:lstStyle/>
          <a:p>
            <a:pPr lvl="0"/>
            <a:r>
              <a:rPr lang="zh-CN" altLang="en-US" sz="2000" b="1" dirty="0" smtClean="0">
                <a:solidFill>
                  <a:srgbClr val="FFFF00"/>
                </a:solidFill>
                <a:latin typeface="微软雅黑" pitchFamily="34" charset="-122"/>
                <a:ea typeface="微软雅黑" pitchFamily="34" charset="-122"/>
              </a:rPr>
              <a:t>监管部门</a:t>
            </a:r>
            <a:endParaRPr lang="en-US" altLang="zh-CN" sz="2000" b="1" dirty="0" smtClean="0">
              <a:solidFill>
                <a:srgbClr val="FFFF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2730497-FCDB-4077-B32A-9397F4830F9E}"/>
              </a:ext>
            </a:extLst>
          </p:cNvPr>
          <p:cNvSpPr txBox="1"/>
          <p:nvPr/>
        </p:nvSpPr>
        <p:spPr>
          <a:xfrm>
            <a:off x="1500166" y="1142990"/>
            <a:ext cx="6572296" cy="3139321"/>
          </a:xfrm>
          <a:prstGeom prst="rect">
            <a:avLst/>
          </a:prstGeom>
          <a:noFill/>
        </p:spPr>
        <p:txBody>
          <a:bodyPr wrap="square">
            <a:spAutoFit/>
          </a:bodyPr>
          <a:lstStyle/>
          <a:p>
            <a:pPr defTabSz="914309" eaLnBrk="1" fontAlgn="auto" hangingPunct="1">
              <a:lnSpc>
                <a:spcPct val="150000"/>
              </a:lnSpc>
              <a:spcBef>
                <a:spcPts val="0"/>
              </a:spcBef>
              <a:spcAft>
                <a:spcPts val="0"/>
              </a:spcAft>
              <a:defRPr/>
            </a:pPr>
            <a:r>
              <a:rPr lang="zh-CN" altLang="en-US" sz="1600" b="1" dirty="0" smtClean="0">
                <a:solidFill>
                  <a:schemeClr val="bg1"/>
                </a:solidFill>
                <a:latin typeface="微软雅黑" pitchFamily="34" charset="-122"/>
                <a:ea typeface="微软雅黑" pitchFamily="34" charset="-122"/>
              </a:rPr>
              <a:t>       </a:t>
            </a:r>
            <a:r>
              <a:rPr lang="zh-CN" altLang="en-US" sz="2000" b="1" dirty="0" smtClean="0">
                <a:solidFill>
                  <a:schemeClr val="bg1"/>
                </a:solidFill>
                <a:latin typeface="微软雅黑" pitchFamily="34" charset="-122"/>
                <a:ea typeface="微软雅黑" pitchFamily="34" charset="-122"/>
              </a:rPr>
              <a:t>难点问题</a:t>
            </a:r>
            <a:endParaRPr lang="en-US" altLang="zh-CN" sz="2000" dirty="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en-US" altLang="zh-CN" sz="1600" dirty="0">
                <a:solidFill>
                  <a:schemeClr val="bg1"/>
                </a:solidFill>
                <a:latin typeface="微软雅黑" pitchFamily="34" charset="-122"/>
                <a:ea typeface="微软雅黑" pitchFamily="34" charset="-122"/>
              </a:rPr>
              <a:t>① </a:t>
            </a:r>
            <a:r>
              <a:rPr lang="zh-CN" altLang="en-US" sz="1600" dirty="0">
                <a:solidFill>
                  <a:schemeClr val="bg1"/>
                </a:solidFill>
                <a:latin typeface="微软雅黑" pitchFamily="34" charset="-122"/>
                <a:ea typeface="微软雅黑" pitchFamily="34" charset="-122"/>
              </a:rPr>
              <a:t>采购人可以</a:t>
            </a:r>
            <a:r>
              <a:rPr lang="zh-CN" altLang="en-US" sz="1600" dirty="0" smtClean="0">
                <a:solidFill>
                  <a:schemeClr val="bg1"/>
                </a:solidFill>
                <a:latin typeface="微软雅黑" pitchFamily="34" charset="-122"/>
                <a:ea typeface="微软雅黑" pitchFamily="34" charset="-122"/>
              </a:rPr>
              <a:t>拒收供应</a:t>
            </a:r>
            <a:r>
              <a:rPr lang="zh-CN" altLang="en-US" sz="1600" dirty="0">
                <a:solidFill>
                  <a:schemeClr val="bg1"/>
                </a:solidFill>
                <a:latin typeface="微软雅黑" pitchFamily="34" charset="-122"/>
                <a:ea typeface="微软雅黑" pitchFamily="34" charset="-122"/>
              </a:rPr>
              <a:t>商</a:t>
            </a:r>
            <a:r>
              <a:rPr lang="zh-CN" altLang="en-US" sz="1600" dirty="0" smtClean="0">
                <a:solidFill>
                  <a:schemeClr val="bg1"/>
                </a:solidFill>
                <a:latin typeface="微软雅黑" pitchFamily="34" charset="-122"/>
                <a:ea typeface="微软雅黑" pitchFamily="34" charset="-122"/>
              </a:rPr>
              <a:t>的询问、质疑</a:t>
            </a:r>
            <a:r>
              <a:rPr lang="zh-CN" altLang="en-US" sz="1600" dirty="0">
                <a:solidFill>
                  <a:schemeClr val="bg1"/>
                </a:solidFill>
                <a:latin typeface="微软雅黑" pitchFamily="34" charset="-122"/>
                <a:ea typeface="微软雅黑" pitchFamily="34" charset="-122"/>
              </a:rPr>
              <a:t>吗？</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en-US" altLang="zh-CN" sz="1600" dirty="0">
                <a:solidFill>
                  <a:schemeClr val="bg1"/>
                </a:solidFill>
                <a:latin typeface="微软雅黑" pitchFamily="34" charset="-122"/>
                <a:ea typeface="微软雅黑" pitchFamily="34" charset="-122"/>
              </a:rPr>
              <a:t>② </a:t>
            </a:r>
            <a:r>
              <a:rPr lang="zh-CN" altLang="en-US" sz="1600" dirty="0">
                <a:solidFill>
                  <a:schemeClr val="bg1"/>
                </a:solidFill>
                <a:latin typeface="微软雅黑" pitchFamily="34" charset="-122"/>
                <a:ea typeface="微软雅黑" pitchFamily="34" charset="-122"/>
              </a:rPr>
              <a:t>同一问题反复质疑或投诉，怎么办？</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en-US" altLang="zh-CN" sz="1600" dirty="0">
                <a:solidFill>
                  <a:schemeClr val="bg1"/>
                </a:solidFill>
                <a:latin typeface="微软雅黑" pitchFamily="34" charset="-122"/>
                <a:ea typeface="微软雅黑" pitchFamily="34" charset="-122"/>
              </a:rPr>
              <a:t>③ </a:t>
            </a:r>
            <a:r>
              <a:rPr lang="zh-CN" altLang="en-US" sz="1600" dirty="0">
                <a:solidFill>
                  <a:schemeClr val="bg1"/>
                </a:solidFill>
                <a:latin typeface="微软雅黑" pitchFamily="34" charset="-122"/>
                <a:ea typeface="微软雅黑" pitchFamily="34" charset="-122"/>
              </a:rPr>
              <a:t>如何应对质疑投诉不断上升，且无效投诉不断增加的现象？</a:t>
            </a:r>
            <a:endParaRPr lang="en-US" altLang="zh-CN" sz="1600" dirty="0">
              <a:solidFill>
                <a:schemeClr val="bg1"/>
              </a:solidFill>
              <a:latin typeface="微软雅黑" pitchFamily="34" charset="-122"/>
              <a:ea typeface="微软雅黑" pitchFamily="34" charset="-122"/>
            </a:endParaRPr>
          </a:p>
          <a:p>
            <a:pPr defTabSz="914309" eaLnBrk="1" fontAlgn="auto" hangingPunct="1">
              <a:lnSpc>
                <a:spcPct val="150000"/>
              </a:lnSpc>
              <a:spcBef>
                <a:spcPts val="0"/>
              </a:spcBef>
              <a:spcAft>
                <a:spcPts val="0"/>
              </a:spcAft>
              <a:defRPr/>
            </a:pPr>
            <a:endParaRPr lang="en-US" altLang="zh-CN" sz="1600" b="1" dirty="0">
              <a:solidFill>
                <a:schemeClr val="bg1"/>
              </a:solidFill>
              <a:latin typeface="微软雅黑" pitchFamily="34" charset="-122"/>
              <a:ea typeface="微软雅黑" pitchFamily="34" charset="-122"/>
            </a:endParaRPr>
          </a:p>
          <a:p>
            <a:pPr defTabSz="914309" eaLnBrk="1" fontAlgn="auto" hangingPunct="1">
              <a:lnSpc>
                <a:spcPct val="150000"/>
              </a:lnSpc>
              <a:spcBef>
                <a:spcPts val="0"/>
              </a:spcBef>
              <a:spcAft>
                <a:spcPts val="0"/>
              </a:spcAft>
              <a:defRPr/>
            </a:pPr>
            <a:r>
              <a:rPr lang="zh-CN" altLang="en-US" sz="1600" b="1" dirty="0">
                <a:solidFill>
                  <a:schemeClr val="bg1"/>
                </a:solidFill>
                <a:latin typeface="微软雅黑" pitchFamily="34" charset="-122"/>
                <a:ea typeface="微软雅黑" pitchFamily="34" charset="-122"/>
              </a:rPr>
              <a:t>　　</a:t>
            </a:r>
            <a:endParaRPr lang="en-US" altLang="zh-CN" sz="1600" dirty="0">
              <a:solidFill>
                <a:schemeClr val="bg1"/>
              </a:solidFill>
              <a:latin typeface="微软雅黑" pitchFamily="34" charset="-122"/>
              <a:ea typeface="微软雅黑" pitchFamily="34" charset="-122"/>
            </a:endParaRPr>
          </a:p>
          <a:p>
            <a:pPr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2730497-FCDB-4077-B32A-9397F4830F9E}"/>
              </a:ext>
            </a:extLst>
          </p:cNvPr>
          <p:cNvSpPr txBox="1"/>
          <p:nvPr/>
        </p:nvSpPr>
        <p:spPr>
          <a:xfrm>
            <a:off x="928662" y="642924"/>
            <a:ext cx="7643866" cy="4124206"/>
          </a:xfrm>
          <a:prstGeom prst="rect">
            <a:avLst/>
          </a:prstGeom>
          <a:noFill/>
        </p:spPr>
        <p:txBody>
          <a:bodyPr wrap="square">
            <a:spAutoFit/>
          </a:bodyPr>
          <a:lstStyle/>
          <a:p>
            <a:pPr defTabSz="914309" eaLnBrk="1" fontAlgn="auto" hangingPunct="1">
              <a:lnSpc>
                <a:spcPct val="150000"/>
              </a:lnSpc>
              <a:spcBef>
                <a:spcPts val="0"/>
              </a:spcBef>
              <a:spcAft>
                <a:spcPts val="0"/>
              </a:spcAft>
              <a:defRPr/>
            </a:pPr>
            <a:r>
              <a:rPr lang="zh-CN" altLang="en-US" sz="1600" b="1" dirty="0" smtClean="0">
                <a:solidFill>
                  <a:schemeClr val="bg1"/>
                </a:solidFill>
                <a:latin typeface="微软雅黑" pitchFamily="34" charset="-122"/>
                <a:ea typeface="微软雅黑" pitchFamily="34" charset="-122"/>
              </a:rPr>
              <a:t>       </a:t>
            </a:r>
            <a:r>
              <a:rPr lang="zh-CN" altLang="en-US" sz="2000" b="1" dirty="0" smtClean="0">
                <a:solidFill>
                  <a:srgbClr val="FFFF00"/>
                </a:solidFill>
                <a:latin typeface="微软雅黑" pitchFamily="34" charset="-122"/>
                <a:ea typeface="微软雅黑" pitchFamily="34" charset="-122"/>
              </a:rPr>
              <a:t>避免质疑投诉建议</a:t>
            </a:r>
            <a:endParaRPr lang="en-US" altLang="zh-CN" sz="2000" dirty="0">
              <a:solidFill>
                <a:srgbClr val="FFFF00"/>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zh-CN" altLang="en-US" sz="1600" dirty="0" smtClean="0">
                <a:solidFill>
                  <a:schemeClr val="bg1"/>
                </a:solidFill>
                <a:latin typeface="微软雅黑" pitchFamily="34" charset="-122"/>
                <a:ea typeface="微软雅黑" pitchFamily="34" charset="-122"/>
              </a:rPr>
              <a:t>一、公开公平公正，确保采购文件、采购过程合法合规，采购结果客观公平</a:t>
            </a:r>
            <a:endParaRPr lang="en-US" altLang="zh-CN" sz="1600" dirty="0" smtClean="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en-US" altLang="zh-CN" sz="1600" dirty="0" smtClean="0">
                <a:solidFill>
                  <a:schemeClr val="bg1"/>
                </a:solidFill>
                <a:latin typeface="微软雅黑" pitchFamily="34" charset="-122"/>
                <a:ea typeface="微软雅黑" pitchFamily="34" charset="-122"/>
              </a:rPr>
              <a:t>① </a:t>
            </a:r>
            <a:r>
              <a:rPr lang="zh-CN" altLang="en-US" sz="1600" dirty="0">
                <a:solidFill>
                  <a:schemeClr val="bg1"/>
                </a:solidFill>
                <a:latin typeface="微软雅黑" pitchFamily="34" charset="-122"/>
                <a:ea typeface="微软雅黑" pitchFamily="34" charset="-122"/>
              </a:rPr>
              <a:t>采购人可以</a:t>
            </a:r>
            <a:r>
              <a:rPr lang="zh-CN" altLang="en-US" sz="1600" dirty="0" smtClean="0">
                <a:solidFill>
                  <a:schemeClr val="bg1"/>
                </a:solidFill>
                <a:latin typeface="微软雅黑" pitchFamily="34" charset="-122"/>
                <a:ea typeface="微软雅黑" pitchFamily="34" charset="-122"/>
              </a:rPr>
              <a:t>拒收供应</a:t>
            </a:r>
            <a:r>
              <a:rPr lang="zh-CN" altLang="en-US" sz="1600" dirty="0">
                <a:solidFill>
                  <a:schemeClr val="bg1"/>
                </a:solidFill>
                <a:latin typeface="微软雅黑" pitchFamily="34" charset="-122"/>
                <a:ea typeface="微软雅黑" pitchFamily="34" charset="-122"/>
              </a:rPr>
              <a:t>商</a:t>
            </a:r>
            <a:r>
              <a:rPr lang="zh-CN" altLang="en-US" sz="1600" dirty="0" smtClean="0">
                <a:solidFill>
                  <a:schemeClr val="bg1"/>
                </a:solidFill>
                <a:latin typeface="微软雅黑" pitchFamily="34" charset="-122"/>
                <a:ea typeface="微软雅黑" pitchFamily="34" charset="-122"/>
              </a:rPr>
              <a:t>的询问、质疑</a:t>
            </a:r>
            <a:r>
              <a:rPr lang="zh-CN" altLang="en-US" sz="1600" dirty="0">
                <a:solidFill>
                  <a:schemeClr val="bg1"/>
                </a:solidFill>
                <a:latin typeface="微软雅黑" pitchFamily="34" charset="-122"/>
                <a:ea typeface="微软雅黑" pitchFamily="34" charset="-122"/>
              </a:rPr>
              <a:t>吗？</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en-US" altLang="zh-CN" sz="1600" dirty="0">
                <a:solidFill>
                  <a:schemeClr val="bg1"/>
                </a:solidFill>
                <a:latin typeface="微软雅黑" pitchFamily="34" charset="-122"/>
                <a:ea typeface="微软雅黑" pitchFamily="34" charset="-122"/>
              </a:rPr>
              <a:t>② </a:t>
            </a:r>
            <a:r>
              <a:rPr lang="zh-CN" altLang="en-US" sz="1600" dirty="0">
                <a:solidFill>
                  <a:schemeClr val="bg1"/>
                </a:solidFill>
                <a:latin typeface="微软雅黑" pitchFamily="34" charset="-122"/>
                <a:ea typeface="微软雅黑" pitchFamily="34" charset="-122"/>
              </a:rPr>
              <a:t>同一问题反复质疑或投诉，怎么办？</a:t>
            </a:r>
            <a:endParaRPr lang="en-US" altLang="zh-CN" sz="1600" dirty="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en-US" altLang="zh-CN" sz="1600" dirty="0">
                <a:solidFill>
                  <a:schemeClr val="bg1"/>
                </a:solidFill>
                <a:latin typeface="微软雅黑" pitchFamily="34" charset="-122"/>
                <a:ea typeface="微软雅黑" pitchFamily="34" charset="-122"/>
              </a:rPr>
              <a:t>③ </a:t>
            </a:r>
            <a:r>
              <a:rPr lang="zh-CN" altLang="en-US" sz="1600" dirty="0">
                <a:solidFill>
                  <a:schemeClr val="bg1"/>
                </a:solidFill>
                <a:latin typeface="微软雅黑" pitchFamily="34" charset="-122"/>
                <a:ea typeface="微软雅黑" pitchFamily="34" charset="-122"/>
              </a:rPr>
              <a:t>如何应对质疑投诉不断上升，且无效投诉不断增加的现象</a:t>
            </a:r>
            <a:r>
              <a:rPr lang="zh-CN" altLang="en-US" sz="1600" dirty="0" smtClean="0">
                <a:solidFill>
                  <a:schemeClr val="bg1"/>
                </a:solidFill>
                <a:latin typeface="微软雅黑" pitchFamily="34" charset="-122"/>
                <a:ea typeface="微软雅黑" pitchFamily="34" charset="-122"/>
              </a:rPr>
              <a:t>？</a:t>
            </a:r>
            <a:endParaRPr lang="en-US" altLang="zh-CN" sz="1600" dirty="0" smtClean="0">
              <a:solidFill>
                <a:schemeClr val="bg1"/>
              </a:solidFill>
              <a:latin typeface="微软雅黑" pitchFamily="34" charset="-122"/>
              <a:ea typeface="微软雅黑" pitchFamily="34" charset="-122"/>
            </a:endParaRPr>
          </a:p>
          <a:p>
            <a:pPr indent="457200" defTabSz="914309" eaLnBrk="1" fontAlgn="auto" hangingPunct="1">
              <a:lnSpc>
                <a:spcPct val="200000"/>
              </a:lnSpc>
              <a:spcBef>
                <a:spcPts val="0"/>
              </a:spcBef>
              <a:spcAft>
                <a:spcPts val="0"/>
              </a:spcAft>
              <a:defRPr/>
            </a:pPr>
            <a:r>
              <a:rPr lang="zh-CN" altLang="en-US" sz="1600" dirty="0" smtClean="0">
                <a:solidFill>
                  <a:schemeClr val="bg1"/>
                </a:solidFill>
                <a:latin typeface="微软雅黑" pitchFamily="34" charset="-122"/>
                <a:ea typeface="微软雅黑" pitchFamily="34" charset="-122"/>
              </a:rPr>
              <a:t>二、提升各方职业化、专业化水平，依法依规、合情合理</a:t>
            </a:r>
            <a:endParaRPr lang="en-US" altLang="zh-CN" sz="1600" dirty="0">
              <a:solidFill>
                <a:schemeClr val="bg1"/>
              </a:solidFill>
              <a:latin typeface="微软雅黑" pitchFamily="34" charset="-122"/>
              <a:ea typeface="微软雅黑" pitchFamily="34" charset="-122"/>
            </a:endParaRPr>
          </a:p>
          <a:p>
            <a:pPr defTabSz="914309" eaLnBrk="1" fontAlgn="auto" hangingPunct="1">
              <a:lnSpc>
                <a:spcPct val="150000"/>
              </a:lnSpc>
              <a:spcBef>
                <a:spcPts val="0"/>
              </a:spcBef>
              <a:spcAft>
                <a:spcPts val="0"/>
              </a:spcAft>
              <a:defRPr/>
            </a:pPr>
            <a:endParaRPr lang="en-US" altLang="zh-CN" sz="1600" b="1" dirty="0">
              <a:solidFill>
                <a:schemeClr val="bg1"/>
              </a:solidFill>
              <a:latin typeface="微软雅黑" pitchFamily="34" charset="-122"/>
              <a:ea typeface="微软雅黑" pitchFamily="34" charset="-122"/>
            </a:endParaRPr>
          </a:p>
          <a:p>
            <a:pPr defTabSz="914309" eaLnBrk="1" fontAlgn="auto" hangingPunct="1">
              <a:lnSpc>
                <a:spcPct val="150000"/>
              </a:lnSpc>
              <a:spcBef>
                <a:spcPts val="0"/>
              </a:spcBef>
              <a:spcAft>
                <a:spcPts val="0"/>
              </a:spcAft>
              <a:defRPr/>
            </a:pPr>
            <a:r>
              <a:rPr lang="zh-CN" altLang="en-US" sz="1600" b="1" dirty="0">
                <a:solidFill>
                  <a:schemeClr val="bg1"/>
                </a:solidFill>
                <a:latin typeface="微软雅黑" pitchFamily="34" charset="-122"/>
                <a:ea typeface="微软雅黑" pitchFamily="34" charset="-122"/>
              </a:rPr>
              <a:t>　　</a:t>
            </a:r>
            <a:endParaRPr lang="en-US" altLang="zh-CN" sz="1600" dirty="0">
              <a:solidFill>
                <a:schemeClr val="bg1"/>
              </a:solidFill>
              <a:latin typeface="微软雅黑" pitchFamily="34" charset="-122"/>
              <a:ea typeface="微软雅黑" pitchFamily="34" charset="-122"/>
            </a:endParaRPr>
          </a:p>
          <a:p>
            <a:pPr defTabSz="914309" eaLnBrk="1" fontAlgn="auto" hangingPunct="1">
              <a:lnSpc>
                <a:spcPct val="150000"/>
              </a:lnSpc>
              <a:spcBef>
                <a:spcPts val="0"/>
              </a:spcBef>
              <a:spcAft>
                <a:spcPts val="0"/>
              </a:spcAft>
              <a:defRPr/>
            </a:pPr>
            <a:r>
              <a:rPr lang="zh-CN" altLang="en-US" sz="1600" dirty="0">
                <a:solidFill>
                  <a:schemeClr val="bg1"/>
                </a:solidFill>
                <a:latin typeface="微软雅黑" pitchFamily="34" charset="-122"/>
                <a:ea typeface="微软雅黑" pitchFamily="34" charset="-122"/>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105"/>
          <p:cNvSpPr txBox="1"/>
          <p:nvPr/>
        </p:nvSpPr>
        <p:spPr>
          <a:xfrm>
            <a:off x="2837155" y="2772793"/>
            <a:ext cx="3877985" cy="584775"/>
          </a:xfrm>
          <a:prstGeom prst="rect">
            <a:avLst/>
          </a:prstGeom>
          <a:noFill/>
        </p:spPr>
        <p:txBody>
          <a:bodyPr wrap="none" rtlCol="0">
            <a:spAutoFit/>
          </a:bodyPr>
          <a:lstStyle/>
          <a:p>
            <a:r>
              <a:rPr lang="zh-CN" altLang="en-US" sz="3200" b="1" dirty="0" smtClean="0">
                <a:solidFill>
                  <a:schemeClr val="accent6"/>
                </a:solidFill>
                <a:latin typeface="微软雅黑" pitchFamily="34" charset="-122"/>
                <a:ea typeface="微软雅黑" pitchFamily="34" charset="-122"/>
              </a:rPr>
              <a:t>重要概念与重要时限</a:t>
            </a:r>
          </a:p>
        </p:txBody>
      </p:sp>
      <p:sp>
        <p:nvSpPr>
          <p:cNvPr id="14" name="椭圆 57"/>
          <p:cNvSpPr>
            <a:spLocks noChangeArrowheads="1"/>
          </p:cNvSpPr>
          <p:nvPr/>
        </p:nvSpPr>
        <p:spPr bwMode="auto">
          <a:xfrm>
            <a:off x="4111840" y="1740038"/>
            <a:ext cx="1174540" cy="811210"/>
          </a:xfrm>
          <a:prstGeom prst="ellipse">
            <a:avLst/>
          </a:prstGeom>
          <a:solidFill>
            <a:schemeClr val="bg1">
              <a:alpha val="70000"/>
            </a:schemeClr>
          </a:solidFill>
          <a:ln w="9525">
            <a:noFill/>
            <a:round/>
            <a:headEnd/>
            <a:tailEnd/>
          </a:ln>
        </p:spPr>
        <p:txBody>
          <a:bodyPr anchor="ctr"/>
          <a:lstStyle/>
          <a:p>
            <a:pPr algn="ctr" eaLnBrk="1" hangingPunct="1"/>
            <a:endParaRPr lang="zh-CN" altLang="en-US">
              <a:solidFill>
                <a:srgbClr val="FFFFFF"/>
              </a:solidFill>
            </a:endParaRPr>
          </a:p>
        </p:txBody>
      </p:sp>
      <p:sp>
        <p:nvSpPr>
          <p:cNvPr id="15" name="TextBox 14"/>
          <p:cNvSpPr txBox="1"/>
          <p:nvPr/>
        </p:nvSpPr>
        <p:spPr>
          <a:xfrm>
            <a:off x="4286248" y="1844099"/>
            <a:ext cx="1306268" cy="584775"/>
          </a:xfrm>
          <a:prstGeom prst="rect">
            <a:avLst/>
          </a:prstGeom>
          <a:noFill/>
        </p:spPr>
        <p:txBody>
          <a:bodyPr wrap="square" rtlCol="0">
            <a:spAutoFit/>
          </a:bodyPr>
          <a:lstStyle/>
          <a:p>
            <a:r>
              <a:rPr lang="en-US" altLang="zh-CN" sz="1900" b="1" dirty="0" smtClean="0">
                <a:solidFill>
                  <a:schemeClr val="tx1">
                    <a:lumMod val="75000"/>
                    <a:lumOff val="25000"/>
                  </a:schemeClr>
                </a:solidFill>
              </a:rPr>
              <a:t>    </a:t>
            </a:r>
            <a:r>
              <a:rPr lang="en-US" altLang="zh-CN" sz="3200" b="1" dirty="0" smtClean="0">
                <a:solidFill>
                  <a:schemeClr val="tx1">
                    <a:lumMod val="75000"/>
                    <a:lumOff val="25000"/>
                  </a:schemeClr>
                </a:solidFill>
              </a:rPr>
              <a:t>4</a:t>
            </a:r>
            <a:endParaRPr lang="zh-CN" altLang="en-US" sz="32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1214428"/>
            <a:ext cx="8215370" cy="2769989"/>
          </a:xfrm>
          <a:prstGeom prst="rect">
            <a:avLst/>
          </a:prstGeom>
          <a:noFill/>
        </p:spPr>
        <p:txBody>
          <a:bodyPr wrap="square" rtlCol="0">
            <a:spAutoFit/>
          </a:bodyPr>
          <a:lstStyle/>
          <a:p>
            <a:pPr>
              <a:lnSpc>
                <a:spcPct val="150000"/>
              </a:lnSpc>
            </a:pP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1. </a:t>
            </a:r>
            <a:r>
              <a:rPr lang="zh-CN" altLang="en-US" sz="2000" b="1" dirty="0" smtClean="0">
                <a:solidFill>
                  <a:schemeClr val="bg1"/>
                </a:solidFill>
                <a:latin typeface="微软雅黑" pitchFamily="34" charset="-122"/>
                <a:ea typeface="微软雅黑" pitchFamily="34" charset="-122"/>
              </a:rPr>
              <a:t>国家秘密：</a:t>
            </a:r>
            <a:endParaRPr lang="en-US" altLang="zh-CN" sz="2000" b="1" dirty="0" smtClean="0">
              <a:solidFill>
                <a:schemeClr val="bg1"/>
              </a:solidFill>
              <a:latin typeface="微软雅黑" pitchFamily="34" charset="-122"/>
              <a:ea typeface="微软雅黑" pitchFamily="34" charset="-122"/>
            </a:endParaRPr>
          </a:p>
          <a:p>
            <a:pPr>
              <a:lnSpc>
                <a:spcPct val="150000"/>
              </a:lnSpc>
            </a:pPr>
            <a:r>
              <a:rPr lang="zh-CN" altLang="en-US" sz="1600" dirty="0" smtClean="0">
                <a:solidFill>
                  <a:schemeClr val="bg1"/>
                </a:solidFill>
                <a:latin typeface="微软雅黑" pitchFamily="34" charset="-122"/>
                <a:ea typeface="微软雅黑" pitchFamily="34" charset="-122"/>
              </a:rPr>
              <a:t>       关系国家的安全和利益，依照法定程序确定，在一定时间内</a:t>
            </a:r>
            <a:r>
              <a:rPr lang="zh-CN" altLang="en-US" sz="1600" b="1" dirty="0" smtClean="0">
                <a:solidFill>
                  <a:srgbClr val="FFFF00"/>
                </a:solidFill>
                <a:latin typeface="微软雅黑" pitchFamily="34" charset="-122"/>
                <a:ea typeface="微软雅黑" pitchFamily="34" charset="-122"/>
              </a:rPr>
              <a:t>只限一定范围的人员知情的事项</a:t>
            </a:r>
            <a:r>
              <a:rPr lang="zh-CN" altLang="en-US" sz="1600" dirty="0" smtClean="0">
                <a:solidFill>
                  <a:schemeClr val="bg1"/>
                </a:solidFill>
                <a:latin typeface="微软雅黑" pitchFamily="34" charset="-122"/>
                <a:ea typeface="微软雅黑" pitchFamily="34" charset="-122"/>
              </a:rPr>
              <a:t>。国家秘密的密级分为</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绝密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机密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秘密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a:t>
            </a:r>
            <a:endParaRPr lang="en-US" altLang="zh-CN" sz="1600" dirty="0" smtClean="0">
              <a:solidFill>
                <a:schemeClr val="bg1"/>
              </a:solidFill>
              <a:latin typeface="微软雅黑" pitchFamily="34" charset="-122"/>
              <a:ea typeface="微软雅黑" pitchFamily="34" charset="-122"/>
            </a:endParaRPr>
          </a:p>
          <a:p>
            <a:pPr>
              <a:lnSpc>
                <a:spcPct val="150000"/>
              </a:lnSpc>
            </a:pPr>
            <a:endParaRPr lang="en-US" altLang="zh-CN" sz="1600" dirty="0" smtClean="0">
              <a:solidFill>
                <a:schemeClr val="bg1"/>
              </a:solidFill>
              <a:latin typeface="微软雅黑" pitchFamily="34" charset="-122"/>
              <a:ea typeface="微软雅黑" pitchFamily="34" charset="-122"/>
            </a:endParaRPr>
          </a:p>
          <a:p>
            <a:pPr>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绝密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是最重要的国家秘密，泄露会使国家的安全和利益遭受特别严重损害。</a:t>
            </a:r>
          </a:p>
          <a:p>
            <a:pPr>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机密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是重要的国家秘密，泄露会使国家的安全和利益遭受严重损害。</a:t>
            </a:r>
          </a:p>
          <a:p>
            <a:pPr>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秘密</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是一般的国家秘密，泄露会使国家的安全和利益遭受损害。</a:t>
            </a:r>
          </a:p>
        </p:txBody>
      </p:sp>
      <p:sp>
        <p:nvSpPr>
          <p:cNvPr id="6" name="文本框 14"/>
          <p:cNvSpPr txBox="1">
            <a:spLocks noChangeArrowheads="1"/>
          </p:cNvSpPr>
          <p:nvPr/>
        </p:nvSpPr>
        <p:spPr bwMode="auto">
          <a:xfrm rot="10800000" flipV="1">
            <a:off x="473072" y="603693"/>
            <a:ext cx="3027357" cy="430887"/>
          </a:xfrm>
          <a:prstGeom prst="rect">
            <a:avLst/>
          </a:prstGeom>
          <a:noFill/>
          <a:ln w="9525">
            <a:noFill/>
            <a:miter lim="800000"/>
            <a:headEnd/>
            <a:tailEnd/>
          </a:ln>
        </p:spPr>
        <p:txBody>
          <a:bodyPr wrap="square" lIns="0" tIns="0" rIns="0" bIns="0" anchor="ctr">
            <a:spAutoFit/>
          </a:bodyPr>
          <a:lstStyle/>
          <a:p>
            <a:pPr algn="ctr" eaLnBrk="1" hangingPunct="1">
              <a:spcBef>
                <a:spcPct val="20000"/>
              </a:spcBef>
              <a:buFont typeface="Arial" pitchFamily="34" charset="0"/>
              <a:buNone/>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662" y="1524038"/>
            <a:ext cx="7929618" cy="2262158"/>
          </a:xfrm>
          <a:prstGeom prst="rect">
            <a:avLst/>
          </a:prstGeom>
          <a:noFill/>
        </p:spPr>
        <p:txBody>
          <a:bodyPr wrap="square" rtlCol="0">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2. </a:t>
            </a:r>
            <a:r>
              <a:rPr lang="zh-CN" altLang="en-US" sz="2000" b="1" dirty="0" smtClean="0">
                <a:solidFill>
                  <a:schemeClr val="bg1"/>
                </a:solidFill>
                <a:latin typeface="微软雅黑" pitchFamily="34" charset="-122"/>
                <a:ea typeface="微软雅黑" pitchFamily="34" charset="-122"/>
              </a:rPr>
              <a:t>商业秘密：</a:t>
            </a:r>
            <a:endParaRPr lang="en-US" altLang="zh-CN" sz="2000" b="1" dirty="0" smtClean="0">
              <a:solidFill>
                <a:schemeClr val="bg1"/>
              </a:solidFill>
              <a:latin typeface="微软雅黑" pitchFamily="34" charset="-122"/>
              <a:ea typeface="微软雅黑" pitchFamily="34" charset="-122"/>
            </a:endParaRPr>
          </a:p>
          <a:p>
            <a:pPr indent="457200" algn="just" defTabSz="914309">
              <a:lnSpc>
                <a:spcPct val="150000"/>
              </a:lnSpc>
              <a:defRPr/>
            </a:pP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反不正当竞争法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第十条：本条所称的商业秘密，是指不为公众所知悉、能为权利人带来经济利益，具有实用性并经权利人采取保密措施的技术信息和经营信息。</a:t>
            </a:r>
            <a:endParaRPr lang="en-US" altLang="zh-CN" sz="1600" dirty="0" smtClean="0">
              <a:solidFill>
                <a:schemeClr val="bg1"/>
              </a:solidFill>
              <a:latin typeface="微软雅黑" pitchFamily="34" charset="-122"/>
              <a:ea typeface="微软雅黑" pitchFamily="34" charset="-122"/>
            </a:endParaRPr>
          </a:p>
          <a:p>
            <a:pPr indent="457200" algn="just" defTabSz="914309">
              <a:lnSpc>
                <a:spcPct val="150000"/>
              </a:lnSpc>
              <a:defRPr/>
            </a:pPr>
            <a:r>
              <a:rPr lang="zh-CN" altLang="en-US" sz="1600" dirty="0" smtClean="0">
                <a:solidFill>
                  <a:schemeClr val="bg1"/>
                </a:solidFill>
                <a:latin typeface="微软雅黑" pitchFamily="34" charset="-122"/>
                <a:ea typeface="微软雅黑" pitchFamily="34" charset="-122"/>
              </a:rPr>
              <a:t>商业秘密包括两部分：</a:t>
            </a:r>
            <a:r>
              <a:rPr lang="zh-CN" altLang="en-US" sz="1600" b="1" dirty="0" smtClean="0">
                <a:solidFill>
                  <a:srgbClr val="FFFF00"/>
                </a:solidFill>
                <a:latin typeface="微软雅黑" pitchFamily="34" charset="-122"/>
                <a:ea typeface="微软雅黑" pitchFamily="34" charset="-122"/>
              </a:rPr>
              <a:t>技术信息</a:t>
            </a:r>
            <a:r>
              <a:rPr lang="zh-CN" altLang="en-US" sz="1600" dirty="0" smtClean="0">
                <a:solidFill>
                  <a:schemeClr val="bg1"/>
                </a:solidFill>
                <a:latin typeface="微软雅黑" pitchFamily="34" charset="-122"/>
                <a:ea typeface="微软雅黑" pitchFamily="34" charset="-122"/>
              </a:rPr>
              <a:t>和</a:t>
            </a:r>
            <a:r>
              <a:rPr lang="zh-CN" altLang="en-US" sz="1600" b="1" dirty="0" smtClean="0">
                <a:solidFill>
                  <a:srgbClr val="FFFF00"/>
                </a:solidFill>
                <a:latin typeface="微软雅黑" pitchFamily="34" charset="-122"/>
                <a:ea typeface="微软雅黑" pitchFamily="34" charset="-122"/>
              </a:rPr>
              <a:t>经营信息</a:t>
            </a:r>
            <a:r>
              <a:rPr lang="zh-CN" altLang="en-US" sz="1600" dirty="0" smtClean="0">
                <a:solidFill>
                  <a:schemeClr val="bg1"/>
                </a:solidFill>
                <a:latin typeface="微软雅黑" pitchFamily="34" charset="-122"/>
                <a:ea typeface="微软雅黑" pitchFamily="34" charset="-122"/>
              </a:rPr>
              <a:t>。经营信息：管理方法，产销策略，客户名单、货源情报等；技术信息：生产配方、工艺流程、技术诀窍、设计图纸等。</a:t>
            </a:r>
            <a:endParaRPr lang="en-US" altLang="zh-CN" sz="1600" dirty="0" smtClean="0">
              <a:solidFill>
                <a:schemeClr val="bg1"/>
              </a:solidFill>
              <a:latin typeface="微软雅黑" pitchFamily="34" charset="-122"/>
              <a:ea typeface="微软雅黑" pitchFamily="34" charset="-122"/>
            </a:endParaRPr>
          </a:p>
          <a:p>
            <a:endParaRPr lang="zh-CN" altLang="en-US" dirty="0"/>
          </a:p>
        </p:txBody>
      </p:sp>
      <p:sp>
        <p:nvSpPr>
          <p:cNvPr id="6" name="文本框 14"/>
          <p:cNvSpPr txBox="1">
            <a:spLocks noChangeArrowheads="1"/>
          </p:cNvSpPr>
          <p:nvPr/>
        </p:nvSpPr>
        <p:spPr bwMode="auto">
          <a:xfrm rot="10800000" flipV="1">
            <a:off x="473072" y="603693"/>
            <a:ext cx="2813043"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4"/>
          <p:cNvSpPr txBox="1">
            <a:spLocks noChangeArrowheads="1"/>
          </p:cNvSpPr>
          <p:nvPr/>
        </p:nvSpPr>
        <p:spPr bwMode="auto">
          <a:xfrm>
            <a:off x="285720" y="692337"/>
            <a:ext cx="4643470"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1:  XX</a:t>
            </a:r>
            <a:r>
              <a:rPr lang="zh-CN" altLang="en-US" sz="2000" b="1" dirty="0" smtClean="0">
                <a:solidFill>
                  <a:schemeClr val="bg1"/>
                </a:solidFill>
                <a:latin typeface="微软雅黑" pitchFamily="34" charset="-122"/>
                <a:ea typeface="微软雅黑" pitchFamily="34" charset="-122"/>
              </a:rPr>
              <a:t>监控系统采购项目投诉</a:t>
            </a:r>
            <a:endParaRPr lang="zh-CN" altLang="en-US" sz="2000" b="1" dirty="0">
              <a:solidFill>
                <a:schemeClr val="bg1"/>
              </a:solidFill>
              <a:latin typeface="微软雅黑" pitchFamily="34" charset="-122"/>
              <a:ea typeface="微软雅黑" pitchFamily="34" charset="-122"/>
            </a:endParaRPr>
          </a:p>
        </p:txBody>
      </p:sp>
      <p:sp>
        <p:nvSpPr>
          <p:cNvPr id="5" name="矩形 4">
            <a:extLst>
              <a:ext uri="{FF2B5EF4-FFF2-40B4-BE49-F238E27FC236}">
                <a16:creationId xmlns="" xmlns:a16="http://schemas.microsoft.com/office/drawing/2014/main" id="{F409959A-E68C-456E-AE3E-137DC71A8814}"/>
              </a:ext>
            </a:extLst>
          </p:cNvPr>
          <p:cNvSpPr/>
          <p:nvPr/>
        </p:nvSpPr>
        <p:spPr>
          <a:xfrm>
            <a:off x="-9525" y="587375"/>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6" name="TextBox 5"/>
          <p:cNvSpPr txBox="1"/>
          <p:nvPr/>
        </p:nvSpPr>
        <p:spPr>
          <a:xfrm>
            <a:off x="1071538" y="1500180"/>
            <a:ext cx="7000924" cy="2677656"/>
          </a:xfrm>
          <a:prstGeom prst="rect">
            <a:avLst/>
          </a:prstGeom>
          <a:noFill/>
        </p:spPr>
        <p:txBody>
          <a:bodyPr wrap="square" rtlCol="0">
            <a:spAutoFit/>
          </a:bodyPr>
          <a:lstStyle/>
          <a:p>
            <a:pPr algn="just">
              <a:lnSpc>
                <a:spcPct val="150000"/>
              </a:lnSpc>
            </a:pPr>
            <a:r>
              <a:rPr lang="zh-CN" altLang="en-US" sz="1600" dirty="0" smtClean="0">
                <a:solidFill>
                  <a:schemeClr val="bg1"/>
                </a:solidFill>
              </a:rPr>
              <a:t>           </a:t>
            </a:r>
            <a:r>
              <a:rPr lang="zh-CN" altLang="en-US" sz="1600" dirty="0" smtClean="0">
                <a:solidFill>
                  <a:schemeClr val="bg1"/>
                </a:solidFill>
                <a:latin typeface="微软雅黑" pitchFamily="34" charset="-122"/>
                <a:ea typeface="微软雅黑" pitchFamily="34" charset="-122"/>
              </a:rPr>
              <a:t>“</a:t>
            </a:r>
            <a:r>
              <a:rPr lang="en-US" altLang="zh-CN"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监控系统采购项目”公开招标。评标委员会推荐</a:t>
            </a:r>
            <a:r>
              <a:rPr lang="en-US" altLang="zh-CN" sz="1600" dirty="0" smtClean="0">
                <a:solidFill>
                  <a:schemeClr val="bg1"/>
                </a:solidFill>
                <a:latin typeface="微软雅黑" pitchFamily="34" charset="-122"/>
                <a:ea typeface="微软雅黑" pitchFamily="34" charset="-122"/>
              </a:rPr>
              <a:t>S</a:t>
            </a:r>
            <a:r>
              <a:rPr lang="zh-CN" altLang="en-US" sz="1600" dirty="0" smtClean="0">
                <a:solidFill>
                  <a:schemeClr val="bg1"/>
                </a:solidFill>
                <a:latin typeface="微软雅黑" pitchFamily="34" charset="-122"/>
                <a:ea typeface="微软雅黑" pitchFamily="34" charset="-122"/>
              </a:rPr>
              <a:t>公司为中标候选人。采购人确认，代理机构发布中标公告。</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Z</a:t>
            </a:r>
            <a:r>
              <a:rPr lang="zh-CN" altLang="en-US" sz="1600" dirty="0" smtClean="0">
                <a:solidFill>
                  <a:schemeClr val="bg1"/>
                </a:solidFill>
                <a:latin typeface="微软雅黑" pitchFamily="34" charset="-122"/>
                <a:ea typeface="微软雅黑" pitchFamily="34" charset="-122"/>
              </a:rPr>
              <a:t>供应商随后提出质疑、投诉，称</a:t>
            </a:r>
            <a:r>
              <a:rPr lang="en-US" altLang="zh-CN" sz="1600" dirty="0" smtClean="0">
                <a:solidFill>
                  <a:schemeClr val="bg1"/>
                </a:solidFill>
                <a:latin typeface="微软雅黑" pitchFamily="34" charset="-122"/>
                <a:ea typeface="微软雅黑" pitchFamily="34" charset="-122"/>
              </a:rPr>
              <a:t>S</a:t>
            </a:r>
            <a:r>
              <a:rPr lang="zh-CN" altLang="en-US" sz="1600" dirty="0" smtClean="0">
                <a:solidFill>
                  <a:schemeClr val="bg1"/>
                </a:solidFill>
                <a:latin typeface="微软雅黑" pitchFamily="34" charset="-122"/>
                <a:ea typeface="微软雅黑" pitchFamily="34" charset="-122"/>
              </a:rPr>
              <a:t>公司所投产品的制造商</a:t>
            </a:r>
            <a:r>
              <a:rPr lang="en-US" altLang="zh-CN" sz="1600" dirty="0" smtClean="0">
                <a:solidFill>
                  <a:schemeClr val="bg1"/>
                </a:solidFill>
                <a:latin typeface="微软雅黑" pitchFamily="34" charset="-122"/>
                <a:ea typeface="微软雅黑" pitchFamily="34" charset="-122"/>
              </a:rPr>
              <a:t>M</a:t>
            </a:r>
            <a:r>
              <a:rPr lang="zh-CN" altLang="en-US" sz="1600" dirty="0" smtClean="0">
                <a:solidFill>
                  <a:schemeClr val="bg1"/>
                </a:solidFill>
                <a:latin typeface="微软雅黑" pitchFamily="34" charset="-122"/>
                <a:ea typeface="微软雅黑" pitchFamily="34" charset="-122"/>
              </a:rPr>
              <a:t>公司不能生产该产品。财政部调查发现</a:t>
            </a:r>
            <a:r>
              <a:rPr lang="en-US" altLang="zh-CN" sz="1600" dirty="0" smtClean="0">
                <a:solidFill>
                  <a:schemeClr val="bg1"/>
                </a:solidFill>
                <a:latin typeface="微软雅黑" pitchFamily="34" charset="-122"/>
                <a:ea typeface="微软雅黑" pitchFamily="34" charset="-122"/>
              </a:rPr>
              <a:t>S</a:t>
            </a:r>
            <a:r>
              <a:rPr lang="zh-CN" altLang="en-US" sz="1600" dirty="0" smtClean="0">
                <a:solidFill>
                  <a:schemeClr val="bg1"/>
                </a:solidFill>
                <a:latin typeface="微软雅黑" pitchFamily="34" charset="-122"/>
                <a:ea typeface="微软雅黑" pitchFamily="34" charset="-122"/>
              </a:rPr>
              <a:t>公司投的是</a:t>
            </a:r>
            <a:r>
              <a:rPr lang="en-US" altLang="zh-CN" sz="1600" dirty="0" smtClean="0">
                <a:solidFill>
                  <a:schemeClr val="bg1"/>
                </a:solidFill>
                <a:latin typeface="微软雅黑" pitchFamily="34" charset="-122"/>
                <a:ea typeface="微软雅黑" pitchFamily="34" charset="-122"/>
              </a:rPr>
              <a:t>H</a:t>
            </a:r>
            <a:r>
              <a:rPr lang="zh-CN" altLang="en-US" sz="1600" dirty="0" smtClean="0">
                <a:solidFill>
                  <a:schemeClr val="bg1"/>
                </a:solidFill>
                <a:latin typeface="微软雅黑" pitchFamily="34" charset="-122"/>
                <a:ea typeface="微软雅黑" pitchFamily="34" charset="-122"/>
              </a:rPr>
              <a:t>公司的产品，因此认定缺乏事实依据，驳回投诉。</a:t>
            </a:r>
            <a:r>
              <a:rPr lang="en-US" altLang="zh-CN" sz="1600" dirty="0" smtClean="0">
                <a:solidFill>
                  <a:schemeClr val="bg1"/>
                </a:solidFill>
                <a:latin typeface="微软雅黑" pitchFamily="34" charset="-122"/>
                <a:ea typeface="微软雅黑" pitchFamily="34" charset="-122"/>
              </a:rPr>
              <a:t>Z</a:t>
            </a:r>
            <a:r>
              <a:rPr lang="zh-CN" altLang="en-US" sz="1600" dirty="0" smtClean="0">
                <a:solidFill>
                  <a:schemeClr val="bg1"/>
                </a:solidFill>
                <a:latin typeface="微软雅黑" pitchFamily="34" charset="-122"/>
                <a:ea typeface="微软雅黑" pitchFamily="34" charset="-122"/>
              </a:rPr>
              <a:t>提起复议，复议机关维持原决定。</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zh-CN" altLang="en-US" sz="1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2976" y="1328360"/>
            <a:ext cx="6858048" cy="2046714"/>
          </a:xfrm>
          <a:prstGeom prst="rect">
            <a:avLst/>
          </a:prstGeom>
          <a:noFill/>
        </p:spPr>
        <p:txBody>
          <a:bodyPr wrap="square" rtlCol="0">
            <a:spAutoFit/>
          </a:bodyPr>
          <a:lstStyle/>
          <a:p>
            <a:pPr algn="just" defTabSz="914309">
              <a:lnSpc>
                <a:spcPct val="200000"/>
              </a:lnSpc>
              <a:defRPr/>
            </a:pPr>
            <a:r>
              <a:rPr lang="en-US" altLang="zh-CN" sz="2000" b="1" dirty="0" smtClean="0">
                <a:solidFill>
                  <a:schemeClr val="bg1"/>
                </a:solidFill>
                <a:latin typeface="微软雅黑" pitchFamily="34" charset="-122"/>
                <a:ea typeface="微软雅黑" pitchFamily="34" charset="-122"/>
              </a:rPr>
              <a:t>3. </a:t>
            </a:r>
            <a:r>
              <a:rPr lang="zh-CN" altLang="en-US" sz="2000" b="1" dirty="0" smtClean="0">
                <a:solidFill>
                  <a:schemeClr val="bg1"/>
                </a:solidFill>
                <a:latin typeface="微软雅黑" pitchFamily="34" charset="-122"/>
                <a:ea typeface="微软雅黑" pitchFamily="34" charset="-122"/>
              </a:rPr>
              <a:t>个人隐私：</a:t>
            </a:r>
            <a:endParaRPr lang="en-US" altLang="zh-CN" sz="2000" b="1" dirty="0" smtClean="0">
              <a:solidFill>
                <a:schemeClr val="bg1"/>
              </a:solidFill>
              <a:latin typeface="微软雅黑" pitchFamily="34" charset="-122"/>
              <a:ea typeface="微软雅黑" pitchFamily="34" charset="-122"/>
            </a:endParaRPr>
          </a:p>
          <a:p>
            <a:pPr indent="457200" algn="just" defTabSz="914309">
              <a:lnSpc>
                <a:spcPct val="150000"/>
              </a:lnSpc>
              <a:defRPr/>
            </a:pPr>
            <a:r>
              <a:rPr lang="zh-CN" altLang="en-US" sz="1600" dirty="0" smtClean="0">
                <a:solidFill>
                  <a:schemeClr val="bg1"/>
                </a:solidFill>
                <a:latin typeface="微软雅黑" pitchFamily="34" charset="-122"/>
                <a:ea typeface="微软雅黑" pitchFamily="34" charset="-122"/>
              </a:rPr>
              <a:t>公民个人生活中不愿为他人公开或知悉的秘密。隐私权是自然人享有的对其个人的、与公共利益无关的个人信息，是在私人活动和私有领域进行支配的一种</a:t>
            </a:r>
            <a:r>
              <a:rPr lang="zh-CN" altLang="en-US" sz="1600" b="1" dirty="0" smtClean="0">
                <a:solidFill>
                  <a:srgbClr val="FFFF00"/>
                </a:solidFill>
                <a:latin typeface="微软雅黑" pitchFamily="34" charset="-122"/>
                <a:ea typeface="微软雅黑" pitchFamily="34" charset="-122"/>
              </a:rPr>
              <a:t>人格权</a:t>
            </a:r>
            <a:r>
              <a:rPr lang="zh-CN" altLang="en-US" sz="1600" dirty="0" smtClean="0">
                <a:solidFill>
                  <a:schemeClr val="bg1"/>
                </a:solidFill>
                <a:latin typeface="微软雅黑" pitchFamily="34" charset="-122"/>
                <a:ea typeface="微软雅黑" pitchFamily="34" charset="-122"/>
              </a:rPr>
              <a:t>。</a:t>
            </a:r>
            <a:endParaRPr lang="en-US" altLang="zh-CN" sz="1600" dirty="0" smtClean="0">
              <a:solidFill>
                <a:schemeClr val="bg1"/>
              </a:solidFill>
              <a:latin typeface="微软雅黑" pitchFamily="34" charset="-122"/>
              <a:ea typeface="微软雅黑" pitchFamily="34" charset="-122"/>
            </a:endParaRPr>
          </a:p>
          <a:p>
            <a:pPr algn="just"/>
            <a:endParaRPr lang="zh-CN" altLang="en-US" dirty="0"/>
          </a:p>
        </p:txBody>
      </p:sp>
      <p:sp>
        <p:nvSpPr>
          <p:cNvPr id="6" name="文本框 14"/>
          <p:cNvSpPr txBox="1">
            <a:spLocks noChangeArrowheads="1"/>
          </p:cNvSpPr>
          <p:nvPr/>
        </p:nvSpPr>
        <p:spPr bwMode="auto">
          <a:xfrm rot="10800000" flipV="1">
            <a:off x="473072" y="603693"/>
            <a:ext cx="3098795"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1500180"/>
            <a:ext cx="6929486" cy="2446824"/>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itchFamily="34" charset="-122"/>
                <a:ea typeface="微软雅黑" pitchFamily="34" charset="-122"/>
              </a:rPr>
              <a:t>4. </a:t>
            </a:r>
            <a:r>
              <a:rPr lang="zh-CN" altLang="en-US" sz="2000" b="1" dirty="0" smtClean="0">
                <a:solidFill>
                  <a:schemeClr val="bg1"/>
                </a:solidFill>
                <a:latin typeface="微软雅黑" pitchFamily="34" charset="-122"/>
                <a:ea typeface="微软雅黑" pitchFamily="34" charset="-122"/>
              </a:rPr>
              <a:t>行政处罚：</a:t>
            </a:r>
            <a:endParaRPr lang="en-US" altLang="zh-CN" sz="2000" b="1"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行政主体依照法定职权和程序对违反行政法规范，而未构成犯罪的相对人（公民、法人或其他组织），给予行政制裁的具体行政行为。</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8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行政管理部门按照</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行政处罚法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的规定，对供应商处以警告、罚款、没收违法所或者非法财物、责令停产停业、暂扣或者吊销许可证或者执照等行政处罚的情形。</a:t>
            </a:r>
            <a:endParaRPr lang="zh-CN" altLang="en-US" sz="1600" dirty="0">
              <a:solidFill>
                <a:schemeClr val="bg1"/>
              </a:solidFill>
              <a:latin typeface="微软雅黑" pitchFamily="34" charset="-122"/>
              <a:ea typeface="微软雅黑" pitchFamily="34" charset="-122"/>
            </a:endParaRPr>
          </a:p>
        </p:txBody>
      </p:sp>
      <p:sp>
        <p:nvSpPr>
          <p:cNvPr id="6" name="文本框 14"/>
          <p:cNvSpPr txBox="1">
            <a:spLocks noChangeArrowheads="1"/>
          </p:cNvSpPr>
          <p:nvPr/>
        </p:nvSpPr>
        <p:spPr bwMode="auto">
          <a:xfrm rot="10800000" flipV="1">
            <a:off x="473073" y="603693"/>
            <a:ext cx="2598728"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857238"/>
            <a:ext cx="8501122" cy="4247317"/>
          </a:xfrm>
          <a:prstGeom prst="rect">
            <a:avLst/>
          </a:prstGeom>
          <a:noFill/>
        </p:spPr>
        <p:txBody>
          <a:bodyPr wrap="square" rtlCol="0">
            <a:spAutoFit/>
          </a:bodyPr>
          <a:lstStyle/>
          <a:p>
            <a:pPr algn="just">
              <a:lnSpc>
                <a:spcPct val="150000"/>
              </a:lnSpc>
            </a:pPr>
            <a:r>
              <a:rPr lang="en-US" altLang="zh-CN" sz="2000" b="1" dirty="0" smtClean="0">
                <a:solidFill>
                  <a:schemeClr val="bg1"/>
                </a:solidFill>
                <a:latin typeface="微软雅黑" pitchFamily="34" charset="-122"/>
                <a:ea typeface="微软雅黑" pitchFamily="34" charset="-122"/>
              </a:rPr>
              <a:t>5. </a:t>
            </a:r>
            <a:r>
              <a:rPr lang="zh-CN" altLang="en-US" sz="2000" b="1" dirty="0" smtClean="0">
                <a:solidFill>
                  <a:schemeClr val="bg1"/>
                </a:solidFill>
                <a:latin typeface="微软雅黑" pitchFamily="34" charset="-122"/>
                <a:ea typeface="微软雅黑" pitchFamily="34" charset="-122"/>
              </a:rPr>
              <a:t>刑事处罚：</a:t>
            </a:r>
            <a:endParaRPr lang="en-US" altLang="zh-CN" sz="2000" b="1"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违反刑法，应当受到的刑法制裁。</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主刑：</a:t>
            </a:r>
            <a:r>
              <a:rPr lang="zh-CN" altLang="en-US" sz="1600" dirty="0" smtClean="0">
                <a:solidFill>
                  <a:schemeClr val="bg1"/>
                </a:solidFill>
                <a:latin typeface="微软雅黑" pitchFamily="34" charset="-122"/>
                <a:ea typeface="微软雅黑" pitchFamily="34" charset="-122"/>
              </a:rPr>
              <a:t>管制、拘役、有期徒刑、无期徒刑、死刑。</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附加刑：</a:t>
            </a:r>
            <a:r>
              <a:rPr lang="zh-CN" altLang="en-US" sz="1600" dirty="0" smtClean="0">
                <a:solidFill>
                  <a:schemeClr val="bg1"/>
                </a:solidFill>
                <a:latin typeface="微软雅黑" pitchFamily="34" charset="-122"/>
                <a:ea typeface="微软雅黑" pitchFamily="34" charset="-122"/>
              </a:rPr>
              <a:t>罚金、剥夺政治权利、没收财产。</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主体是人身罚，也包括财产罚。附加罚可以独立使用。</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供应商在经营活动中违法，如采取假报或虚报资格等手段骗取政府采购合同等与经营活动有关的行为而受到的刑事处罚，也包括因在与政府采购无关的经营活动中的违法行为而受到的刑事处罚，如</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中华人民共和国刑法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中的生产、销售劣质商品罪、走私罪、破坏金融管理秩序罪等各项破坏社会主义市场经济秩序罪。</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注意，供应商非因经营活动违法或者供应商的高级管理人员个人违法受到的刑事处罚不包括在内，如高级管理人员个人所犯的贪污贿赂罪等。</a:t>
            </a:r>
            <a:endParaRPr lang="zh-CN" altLang="en-US" sz="1600" dirty="0">
              <a:solidFill>
                <a:schemeClr val="bg1"/>
              </a:solidFill>
              <a:latin typeface="微软雅黑" pitchFamily="34" charset="-122"/>
              <a:ea typeface="微软雅黑" pitchFamily="34" charset="-122"/>
            </a:endParaRPr>
          </a:p>
        </p:txBody>
      </p:sp>
      <p:sp>
        <p:nvSpPr>
          <p:cNvPr id="6" name="文本框 14"/>
          <p:cNvSpPr txBox="1">
            <a:spLocks noChangeArrowheads="1"/>
          </p:cNvSpPr>
          <p:nvPr/>
        </p:nvSpPr>
        <p:spPr bwMode="auto">
          <a:xfrm rot="10800000" flipV="1">
            <a:off x="473073" y="428611"/>
            <a:ext cx="2741604"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357172"/>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1410810"/>
            <a:ext cx="6786610" cy="2262158"/>
          </a:xfrm>
          <a:prstGeom prst="rect">
            <a:avLst/>
          </a:prstGeom>
          <a:noFill/>
        </p:spPr>
        <p:txBody>
          <a:bodyPr wrap="square" rtlCol="0">
            <a:spAutoFit/>
          </a:bodyPr>
          <a:lstStyle/>
          <a:p>
            <a:pPr algn="just" defTabSz="914309">
              <a:lnSpc>
                <a:spcPct val="150000"/>
              </a:lnSpc>
              <a:defRPr/>
            </a:pPr>
            <a:r>
              <a:rPr lang="en-US" altLang="zh-CN" sz="2000" b="1" dirty="0" smtClean="0">
                <a:solidFill>
                  <a:schemeClr val="bg1"/>
                </a:solidFill>
                <a:latin typeface="微软雅黑" pitchFamily="34" charset="-122"/>
                <a:ea typeface="微软雅黑" pitchFamily="34" charset="-122"/>
              </a:rPr>
              <a:t>6. </a:t>
            </a:r>
            <a:r>
              <a:rPr lang="zh-CN" altLang="en-US" sz="2000" b="1" dirty="0" smtClean="0">
                <a:solidFill>
                  <a:schemeClr val="bg1"/>
                </a:solidFill>
                <a:latin typeface="微软雅黑" pitchFamily="34" charset="-122"/>
                <a:ea typeface="微软雅黑" pitchFamily="34" charset="-122"/>
              </a:rPr>
              <a:t>民事责任：</a:t>
            </a:r>
            <a:endParaRPr lang="en-US" altLang="zh-CN" sz="2000" b="1" dirty="0" smtClean="0">
              <a:solidFill>
                <a:schemeClr val="bg1"/>
              </a:solidFill>
              <a:latin typeface="微软雅黑" pitchFamily="34" charset="-122"/>
              <a:ea typeface="微软雅黑" pitchFamily="34" charset="-122"/>
            </a:endParaRPr>
          </a:p>
          <a:p>
            <a:pPr indent="457200" algn="just" defTabSz="914309">
              <a:lnSpc>
                <a:spcPct val="150000"/>
              </a:lnSpc>
              <a:defRPr/>
            </a:pPr>
            <a:r>
              <a:rPr lang="zh-CN" altLang="en-US" sz="1600" dirty="0" smtClean="0">
                <a:solidFill>
                  <a:schemeClr val="bg1"/>
                </a:solidFill>
                <a:latin typeface="微软雅黑" pitchFamily="34" charset="-122"/>
                <a:ea typeface="微软雅黑" pitchFamily="34" charset="-122"/>
              </a:rPr>
              <a:t>民事主体违反了民事义务所应承担的法律后果，旨在使受害人、被侵犯的权益得以恢复。民事责任主要是由三个部分的内容构成，包括</a:t>
            </a:r>
            <a:r>
              <a:rPr lang="zh-CN" altLang="en-US" sz="1600" b="1" dirty="0" smtClean="0">
                <a:solidFill>
                  <a:schemeClr val="bg1"/>
                </a:solidFill>
                <a:latin typeface="微软雅黑" pitchFamily="34" charset="-122"/>
                <a:ea typeface="微软雅黑" pitchFamily="34" charset="-122"/>
              </a:rPr>
              <a:t>缔约过失责任、违约责任、侵权责任。</a:t>
            </a:r>
            <a:r>
              <a:rPr lang="zh-CN" altLang="en-US" sz="1600" dirty="0" smtClean="0">
                <a:solidFill>
                  <a:schemeClr val="bg1"/>
                </a:solidFill>
                <a:latin typeface="微软雅黑" pitchFamily="34" charset="-122"/>
                <a:ea typeface="微软雅黑" pitchFamily="34" charset="-122"/>
              </a:rPr>
              <a:t> 承担民事责任的方式：停止侵害；返还财产；支付违约金；赔偿损失等。</a:t>
            </a:r>
            <a:endParaRPr lang="en-US" altLang="zh-CN" sz="1600" dirty="0" smtClean="0">
              <a:solidFill>
                <a:schemeClr val="bg1"/>
              </a:solidFill>
              <a:latin typeface="微软雅黑" pitchFamily="34" charset="-122"/>
              <a:ea typeface="微软雅黑" pitchFamily="34" charset="-122"/>
            </a:endParaRPr>
          </a:p>
          <a:p>
            <a:pPr algn="just"/>
            <a:endParaRPr lang="zh-CN" altLang="en-US" dirty="0"/>
          </a:p>
        </p:txBody>
      </p:sp>
      <p:sp>
        <p:nvSpPr>
          <p:cNvPr id="6" name="文本框 14"/>
          <p:cNvSpPr txBox="1">
            <a:spLocks noChangeArrowheads="1"/>
          </p:cNvSpPr>
          <p:nvPr/>
        </p:nvSpPr>
        <p:spPr bwMode="auto">
          <a:xfrm rot="10800000" flipV="1">
            <a:off x="500034" y="642924"/>
            <a:ext cx="2571768"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662" y="1388928"/>
            <a:ext cx="7143800" cy="2677656"/>
          </a:xfrm>
          <a:prstGeom prst="rect">
            <a:avLst/>
          </a:prstGeom>
          <a:noFill/>
        </p:spPr>
        <p:txBody>
          <a:bodyPr wrap="square" rtlCol="0">
            <a:spAutoFit/>
          </a:bodyPr>
          <a:lstStyle/>
          <a:p>
            <a:pPr algn="just">
              <a:lnSpc>
                <a:spcPct val="200000"/>
              </a:lnSpc>
            </a:pPr>
            <a:r>
              <a:rPr lang="en-US" altLang="zh-CN" sz="2000" b="1" dirty="0" smtClean="0">
                <a:solidFill>
                  <a:schemeClr val="bg1"/>
                </a:solidFill>
                <a:latin typeface="微软雅黑" pitchFamily="34" charset="-122"/>
                <a:ea typeface="微软雅黑" pitchFamily="34" charset="-122"/>
              </a:rPr>
              <a:t>7. </a:t>
            </a:r>
            <a:r>
              <a:rPr lang="zh-CN" altLang="en-US" sz="2000" b="1" dirty="0" smtClean="0">
                <a:solidFill>
                  <a:schemeClr val="bg1"/>
                </a:solidFill>
                <a:latin typeface="微软雅黑" pitchFamily="34" charset="-122"/>
                <a:ea typeface="微软雅黑" pitchFamily="34" charset="-122"/>
              </a:rPr>
              <a:t>重大违法记录：</a:t>
            </a:r>
            <a:endParaRPr lang="en-US" altLang="zh-CN" sz="2000" b="1"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       供应商因违法经营受到刑事处罚或者责令停产停业、吊销许可证或者执照、较大数额罚款等行政处罚。</a:t>
            </a:r>
            <a:endParaRPr lang="en-US" altLang="zh-CN" sz="1600" dirty="0" smtClean="0">
              <a:solidFill>
                <a:schemeClr val="bg1"/>
              </a:solidFill>
              <a:latin typeface="微软雅黑" pitchFamily="34" charset="-122"/>
              <a:ea typeface="微软雅黑" pitchFamily="34" charset="-122"/>
            </a:endParaRPr>
          </a:p>
          <a:p>
            <a:pPr algn="just">
              <a:lnSpc>
                <a:spcPct val="200000"/>
              </a:lnSpc>
            </a:pPr>
            <a:r>
              <a:rPr lang="zh-CN" altLang="en-US" sz="1600" dirty="0" smtClean="0">
                <a:solidFill>
                  <a:schemeClr val="bg1"/>
                </a:solidFill>
                <a:latin typeface="微软雅黑" pitchFamily="34" charset="-122"/>
                <a:ea typeface="微软雅黑" pitchFamily="34" charset="-122"/>
              </a:rPr>
              <a:t>       当事人有要求举行听证权利的行政处罚，即是政府采购中供应商的重大违法记录。</a:t>
            </a:r>
            <a:endParaRPr lang="zh-CN" altLang="en-US" sz="1600" dirty="0">
              <a:solidFill>
                <a:schemeClr val="bg1"/>
              </a:solidFill>
              <a:latin typeface="微软雅黑" pitchFamily="34" charset="-122"/>
              <a:ea typeface="微软雅黑" pitchFamily="34" charset="-122"/>
            </a:endParaRPr>
          </a:p>
        </p:txBody>
      </p:sp>
      <p:sp>
        <p:nvSpPr>
          <p:cNvPr id="6" name="文本框 14"/>
          <p:cNvSpPr txBox="1">
            <a:spLocks noChangeArrowheads="1"/>
          </p:cNvSpPr>
          <p:nvPr/>
        </p:nvSpPr>
        <p:spPr bwMode="auto">
          <a:xfrm rot="10800000" flipV="1">
            <a:off x="473073" y="603693"/>
            <a:ext cx="2598728"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662" y="1428742"/>
            <a:ext cx="7715304" cy="2354491"/>
          </a:xfrm>
          <a:prstGeom prst="rect">
            <a:avLst/>
          </a:prstGeom>
          <a:noFill/>
        </p:spPr>
        <p:txBody>
          <a:bodyPr wrap="square" rtlCol="0">
            <a:spAutoFit/>
          </a:bodyPr>
          <a:lstStyle/>
          <a:p>
            <a:pPr algn="just">
              <a:lnSpc>
                <a:spcPct val="150000"/>
              </a:lnSpc>
              <a:defRPr/>
            </a:pPr>
            <a:r>
              <a:rPr lang="en-US" altLang="zh-CN" sz="2000" b="1" dirty="0" smtClean="0">
                <a:solidFill>
                  <a:schemeClr val="bg1"/>
                </a:solidFill>
                <a:latin typeface="微软雅黑" pitchFamily="34" charset="-122"/>
                <a:ea typeface="微软雅黑" pitchFamily="34" charset="-122"/>
              </a:rPr>
              <a:t>8. </a:t>
            </a:r>
            <a:r>
              <a:rPr lang="zh-CN" altLang="en-US" sz="2000" b="1" dirty="0" smtClean="0">
                <a:solidFill>
                  <a:schemeClr val="bg1"/>
                </a:solidFill>
                <a:latin typeface="微软雅黑" pitchFamily="34" charset="-122"/>
                <a:ea typeface="微软雅黑" pitchFamily="34" charset="-122"/>
              </a:rPr>
              <a:t>委托代理：</a:t>
            </a:r>
            <a:endParaRPr lang="en-US" altLang="zh-CN" sz="2000" b="1" dirty="0" smtClean="0">
              <a:solidFill>
                <a:schemeClr val="bg1"/>
              </a:solidFill>
              <a:latin typeface="微软雅黑" pitchFamily="34" charset="-122"/>
              <a:ea typeface="微软雅黑" pitchFamily="34" charset="-122"/>
            </a:endParaRPr>
          </a:p>
          <a:p>
            <a:pPr algn="just">
              <a:lnSpc>
                <a:spcPct val="150000"/>
              </a:lnSpc>
              <a:defRPr/>
            </a:pPr>
            <a:r>
              <a:rPr lang="en-US" altLang="zh-CN" sz="2000" b="1"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代理人的代理权根据被代理人的委托授权行为而产生。因委托代理中，被代理人是以意思表示的方法将代理权授予代理人的，故又称 “意定代理” 或 “任意代理”。民事法律行为的委托代理，可以用书面形式，也可以用口头形式。法律规定用书面形式的，应当用书面形式。</a:t>
            </a:r>
            <a:endParaRPr lang="en-US" altLang="zh-CN" sz="1600" dirty="0" smtClean="0">
              <a:solidFill>
                <a:schemeClr val="bg1"/>
              </a:solidFill>
              <a:latin typeface="微软雅黑" pitchFamily="34" charset="-122"/>
              <a:ea typeface="微软雅黑" pitchFamily="34" charset="-122"/>
            </a:endParaRPr>
          </a:p>
          <a:p>
            <a:endParaRPr lang="zh-CN" altLang="en-US" dirty="0"/>
          </a:p>
        </p:txBody>
      </p:sp>
      <p:sp>
        <p:nvSpPr>
          <p:cNvPr id="6" name="文本框 14"/>
          <p:cNvSpPr txBox="1">
            <a:spLocks noChangeArrowheads="1"/>
          </p:cNvSpPr>
          <p:nvPr/>
        </p:nvSpPr>
        <p:spPr bwMode="auto">
          <a:xfrm rot="10800000" flipV="1">
            <a:off x="473073" y="603693"/>
            <a:ext cx="2741604"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1285866"/>
            <a:ext cx="8143932" cy="3000821"/>
          </a:xfrm>
          <a:prstGeom prst="rect">
            <a:avLst/>
          </a:prstGeom>
          <a:noFill/>
        </p:spPr>
        <p:txBody>
          <a:bodyPr wrap="square" rtlCol="0">
            <a:spAutoFit/>
          </a:bodyPr>
          <a:lstStyle/>
          <a:p>
            <a:pPr algn="just" defTabSz="914309">
              <a:lnSpc>
                <a:spcPct val="150000"/>
              </a:lnSpc>
              <a:defRPr/>
            </a:pPr>
            <a:r>
              <a:rPr lang="en-US" altLang="zh-CN" sz="2000" b="1" dirty="0" smtClean="0">
                <a:solidFill>
                  <a:schemeClr val="bg1"/>
                </a:solidFill>
                <a:latin typeface="微软雅黑" pitchFamily="34" charset="-122"/>
                <a:ea typeface="微软雅黑" pitchFamily="34" charset="-122"/>
              </a:rPr>
              <a:t>9. </a:t>
            </a:r>
            <a:r>
              <a:rPr lang="zh-CN" altLang="en-US" sz="2000" b="1" dirty="0" smtClean="0">
                <a:solidFill>
                  <a:schemeClr val="bg1"/>
                </a:solidFill>
                <a:latin typeface="微软雅黑" pitchFamily="34" charset="-122"/>
                <a:ea typeface="微软雅黑" pitchFamily="34" charset="-122"/>
              </a:rPr>
              <a:t>质证：</a:t>
            </a:r>
            <a:endParaRPr lang="en-US" altLang="zh-CN" sz="2000" b="1" dirty="0" smtClean="0">
              <a:solidFill>
                <a:schemeClr val="bg1"/>
              </a:solidFill>
              <a:latin typeface="微软雅黑" pitchFamily="34" charset="-122"/>
              <a:ea typeface="微软雅黑" pitchFamily="34" charset="-122"/>
            </a:endParaRPr>
          </a:p>
          <a:p>
            <a:pPr indent="457200" algn="just" defTabSz="914309">
              <a:lnSpc>
                <a:spcPct val="150000"/>
              </a:lnSpc>
              <a:defRPr/>
            </a:pPr>
            <a:r>
              <a:rPr lang="zh-CN" altLang="en-US" sz="1600" dirty="0" smtClean="0">
                <a:solidFill>
                  <a:schemeClr val="bg1"/>
                </a:solidFill>
                <a:latin typeface="微软雅黑" pitchFamily="34" charset="-122"/>
                <a:ea typeface="微软雅黑" pitchFamily="34" charset="-122"/>
              </a:rPr>
              <a:t>在庭审过程中，由一方出示证据，并说明证据来源及证明内容，而对方就证据本身及证明内容进行辨认、质疑、反驳的一项诉讼活动。在质证过程中，法官可就相关证据询问当事人，有些地方法院还允许当事双方相互询问。</a:t>
            </a:r>
          </a:p>
          <a:p>
            <a:pPr indent="457200" algn="just" defTabSz="914309">
              <a:lnSpc>
                <a:spcPct val="150000"/>
              </a:lnSpc>
              <a:defRPr/>
            </a:pP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民事诉讼法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a:t>
            </a:r>
            <a:r>
              <a:rPr lang="en-US" altLang="zh-CN" sz="1600" dirty="0" smtClean="0">
                <a:solidFill>
                  <a:schemeClr val="bg1"/>
                </a:solidFill>
                <a:latin typeface="微软雅黑" pitchFamily="34" charset="-122"/>
                <a:ea typeface="微软雅黑" pitchFamily="34" charset="-122"/>
              </a:rPr>
              <a:t>63</a:t>
            </a:r>
            <a:r>
              <a:rPr lang="zh-CN" altLang="en-US" sz="1600" dirty="0" smtClean="0">
                <a:solidFill>
                  <a:schemeClr val="bg1"/>
                </a:solidFill>
                <a:latin typeface="微软雅黑" pitchFamily="34" charset="-122"/>
                <a:ea typeface="微软雅黑" pitchFamily="34" charset="-122"/>
              </a:rPr>
              <a:t>条：证据有书证、物证、视听资料、证人证言、当事人的陈述、鉴定意见、勘验笔录等八种。法谚曰：证据是诉讼之王。司法裁判</a:t>
            </a:r>
            <a:r>
              <a:rPr lang="zh-CN" altLang="en-US" sz="1600" b="1" dirty="0" smtClean="0">
                <a:solidFill>
                  <a:schemeClr val="bg1"/>
                </a:solidFill>
                <a:latin typeface="微软雅黑" pitchFamily="34" charset="-122"/>
                <a:ea typeface="微软雅黑" pitchFamily="34" charset="-122"/>
              </a:rPr>
              <a:t>通过证据来认定相关事实，而不问案件的客观情况</a:t>
            </a:r>
            <a:r>
              <a:rPr lang="zh-CN" altLang="en-US" sz="1600" dirty="0" smtClean="0">
                <a:solidFill>
                  <a:schemeClr val="bg1"/>
                </a:solidFill>
                <a:latin typeface="微软雅黑" pitchFamily="34" charset="-122"/>
                <a:ea typeface="微软雅黑" pitchFamily="34" charset="-122"/>
              </a:rPr>
              <a:t>，证据是否充分、证据链是否完备直接影响裁判结果。</a:t>
            </a:r>
          </a:p>
          <a:p>
            <a:pPr algn="just"/>
            <a:endParaRPr lang="zh-CN" altLang="en-US" dirty="0"/>
          </a:p>
        </p:txBody>
      </p:sp>
      <p:sp>
        <p:nvSpPr>
          <p:cNvPr id="6" name="文本框 14"/>
          <p:cNvSpPr txBox="1">
            <a:spLocks noChangeArrowheads="1"/>
          </p:cNvSpPr>
          <p:nvPr/>
        </p:nvSpPr>
        <p:spPr bwMode="auto">
          <a:xfrm rot="10800000" flipV="1">
            <a:off x="473073" y="603693"/>
            <a:ext cx="2741604"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1285866"/>
            <a:ext cx="8143932" cy="1892826"/>
          </a:xfrm>
          <a:prstGeom prst="rect">
            <a:avLst/>
          </a:prstGeom>
          <a:noFill/>
        </p:spPr>
        <p:txBody>
          <a:bodyPr wrap="square" rtlCol="0">
            <a:spAutoFit/>
          </a:bodyPr>
          <a:lstStyle/>
          <a:p>
            <a:pPr>
              <a:lnSpc>
                <a:spcPct val="150000"/>
              </a:lnSpc>
              <a:defRPr/>
            </a:pPr>
            <a:r>
              <a:rPr lang="en-US" altLang="zh-CN" sz="2000" b="1" dirty="0" smtClean="0">
                <a:solidFill>
                  <a:schemeClr val="bg1"/>
                </a:solidFill>
                <a:latin typeface="微软雅黑" pitchFamily="34" charset="-122"/>
                <a:ea typeface="微软雅黑" pitchFamily="34" charset="-122"/>
              </a:rPr>
              <a:t>10. </a:t>
            </a:r>
            <a:r>
              <a:rPr lang="zh-CN" altLang="en-US" sz="2000" b="1" dirty="0" smtClean="0">
                <a:solidFill>
                  <a:schemeClr val="bg1"/>
                </a:solidFill>
                <a:latin typeface="微软雅黑" pitchFamily="34" charset="-122"/>
                <a:ea typeface="微软雅黑" pitchFamily="34" charset="-122"/>
              </a:rPr>
              <a:t>投诉有关当事人：</a:t>
            </a:r>
            <a:endParaRPr lang="en-US" altLang="zh-CN" sz="2000" b="1" dirty="0" smtClean="0">
              <a:solidFill>
                <a:schemeClr val="bg1"/>
              </a:solidFill>
              <a:latin typeface="微软雅黑" pitchFamily="34" charset="-122"/>
              <a:ea typeface="微软雅黑" pitchFamily="34" charset="-122"/>
            </a:endParaRPr>
          </a:p>
          <a:p>
            <a:pPr indent="457200" algn="just">
              <a:lnSpc>
                <a:spcPct val="150000"/>
              </a:lnSpc>
              <a:defRPr/>
            </a:pPr>
            <a:r>
              <a:rPr lang="zh-CN" altLang="en-US" sz="1600" dirty="0" smtClean="0">
                <a:solidFill>
                  <a:schemeClr val="bg1"/>
                </a:solidFill>
                <a:latin typeface="微软雅黑" pitchFamily="34" charset="-122"/>
                <a:ea typeface="微软雅黑" pitchFamily="34" charset="-122"/>
              </a:rPr>
              <a:t>采购人、采购代理机构、参与了项目采购活动的其他供应商等政府采购当事人，</a:t>
            </a:r>
            <a:endParaRPr lang="en-US" altLang="zh-CN" sz="1600" dirty="0" smtClean="0">
              <a:solidFill>
                <a:schemeClr val="bg1"/>
              </a:solidFill>
              <a:latin typeface="微软雅黑" pitchFamily="34" charset="-122"/>
              <a:ea typeface="微软雅黑" pitchFamily="34" charset="-122"/>
            </a:endParaRPr>
          </a:p>
          <a:p>
            <a:pPr indent="457200" algn="just">
              <a:lnSpc>
                <a:spcPct val="150000"/>
              </a:lnSpc>
              <a:defRPr/>
            </a:pPr>
            <a:r>
              <a:rPr lang="zh-CN" altLang="en-US" sz="1600" dirty="0" smtClean="0">
                <a:solidFill>
                  <a:schemeClr val="bg1"/>
                </a:solidFill>
                <a:latin typeface="微软雅黑" pitchFamily="34" charset="-122"/>
                <a:ea typeface="微软雅黑" pitchFamily="34" charset="-122"/>
              </a:rPr>
              <a:t>政府采购当事人以外的与投诉事项有关的其他单位及人员：评审专家、行业主管部门、行业协会、投标产品的制造厂家、投诉事项的有关知情人等。</a:t>
            </a:r>
            <a:endParaRPr lang="en-US" altLang="zh-CN" sz="1600" dirty="0" smtClean="0">
              <a:solidFill>
                <a:schemeClr val="bg1"/>
              </a:solidFill>
              <a:latin typeface="微软雅黑" pitchFamily="34" charset="-122"/>
              <a:ea typeface="微软雅黑" pitchFamily="34" charset="-122"/>
            </a:endParaRPr>
          </a:p>
          <a:p>
            <a:pPr algn="just"/>
            <a:endParaRPr lang="zh-CN" altLang="en-US" dirty="0"/>
          </a:p>
        </p:txBody>
      </p:sp>
      <p:sp>
        <p:nvSpPr>
          <p:cNvPr id="6" name="文本框 14"/>
          <p:cNvSpPr txBox="1">
            <a:spLocks noChangeArrowheads="1"/>
          </p:cNvSpPr>
          <p:nvPr/>
        </p:nvSpPr>
        <p:spPr bwMode="auto">
          <a:xfrm rot="10800000" flipV="1">
            <a:off x="473073" y="603693"/>
            <a:ext cx="2312976"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a:solidFill>
                  <a:schemeClr val="bg1"/>
                </a:solidFill>
                <a:latin typeface="微软雅黑" pitchFamily="34" charset="-122"/>
                <a:ea typeface="微软雅黑" pitchFamily="34" charset="-122"/>
              </a:rPr>
              <a:t>重要</a:t>
            </a:r>
            <a:r>
              <a:rPr lang="zh-CN" altLang="en-US" sz="2800" b="1" dirty="0" smtClean="0">
                <a:solidFill>
                  <a:schemeClr val="bg1"/>
                </a:solidFill>
                <a:latin typeface="微软雅黑" pitchFamily="34" charset="-122"/>
                <a:ea typeface="微软雅黑" pitchFamily="34" charset="-122"/>
              </a:rPr>
              <a:t>概念</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10</a:t>
            </a:r>
            <a:r>
              <a:rPr lang="zh-CN" altLang="en-US" sz="2000" b="1" dirty="0" smtClean="0">
                <a:solidFill>
                  <a:schemeClr val="bg1"/>
                </a:solidFill>
                <a:latin typeface="微软雅黑" pitchFamily="34" charset="-122"/>
                <a:ea typeface="微软雅黑" pitchFamily="34" charset="-122"/>
              </a:rPr>
              <a:t>个）</a:t>
            </a:r>
            <a:endParaRPr lang="zh-CN" altLang="en-US" sz="2000" b="1" dirty="0">
              <a:solidFill>
                <a:schemeClr val="bg1"/>
              </a:solidFill>
              <a:latin typeface="微软雅黑" pitchFamily="34" charset="-122"/>
              <a:ea typeface="微软雅黑" pitchFamily="34" charset="-122"/>
            </a:endParaRPr>
          </a:p>
        </p:txBody>
      </p:sp>
      <p:sp>
        <p:nvSpPr>
          <p:cNvPr id="7" name="矩形 6">
            <a:extLst>
              <a:ext uri="{FF2B5EF4-FFF2-40B4-BE49-F238E27FC236}">
                <a16:creationId xmlns:a16="http://schemas.microsoft.com/office/drawing/2014/main" xmlns="" id="{25890572-E89E-4A94-80CF-056EFD7325E3}"/>
              </a:ext>
            </a:extLst>
          </p:cNvPr>
          <p:cNvSpPr/>
          <p:nvPr/>
        </p:nvSpPr>
        <p:spPr>
          <a:xfrm>
            <a:off x="-19050" y="571486"/>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587375"/>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428596" y="640665"/>
            <a:ext cx="2786082" cy="430887"/>
          </a:xfrm>
          <a:prstGeom prst="rect">
            <a:avLst/>
          </a:prstGeom>
          <a:noFill/>
          <a:ln w="9525">
            <a:noFill/>
            <a:miter lim="800000"/>
            <a:headEnd/>
            <a:tailEnd/>
          </a:ln>
        </p:spPr>
        <p:txBody>
          <a:bodyPr wrap="square" lIns="0" tIns="0" rIns="0" bIns="0" anchor="ctr">
            <a:spAutoFit/>
          </a:bodyPr>
          <a:lstStyle/>
          <a:p>
            <a:pPr algn="ctr" eaLnBrk="1" hangingPunct="1">
              <a:spcBef>
                <a:spcPct val="20000"/>
              </a:spcBef>
              <a:buFont typeface="Arial" pitchFamily="34" charset="0"/>
              <a:buNone/>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schemeClr val="bg1"/>
                </a:solidFill>
                <a:latin typeface="微软雅黑" pitchFamily="34" charset="-122"/>
                <a:ea typeface="微软雅黑" pitchFamily="34" charset="-122"/>
              </a:rPr>
              <a:t>（</a:t>
            </a:r>
            <a:r>
              <a:rPr lang="en-US" altLang="zh-CN" sz="1800" b="1" dirty="0" smtClean="0">
                <a:solidFill>
                  <a:schemeClr val="bg1"/>
                </a:solidFill>
                <a:latin typeface="微软雅黑" pitchFamily="34" charset="-122"/>
                <a:ea typeface="微软雅黑" pitchFamily="34" charset="-122"/>
              </a:rPr>
              <a:t>12</a:t>
            </a:r>
            <a:r>
              <a:rPr lang="zh-CN" altLang="en-US" sz="1800" b="1" dirty="0" smtClean="0">
                <a:solidFill>
                  <a:schemeClr val="bg1"/>
                </a:solidFill>
                <a:latin typeface="微软雅黑" pitchFamily="34" charset="-122"/>
                <a:ea typeface="微软雅黑" pitchFamily="34" charset="-122"/>
              </a:rPr>
              <a:t>个）</a:t>
            </a:r>
            <a:endParaRPr lang="zh-CN" altLang="en-US" sz="1800" b="1" dirty="0">
              <a:solidFill>
                <a:schemeClr val="bg1"/>
              </a:solidFill>
              <a:latin typeface="微软雅黑" pitchFamily="34" charset="-122"/>
              <a:ea typeface="微软雅黑" pitchFamily="34" charset="-122"/>
            </a:endParaRPr>
          </a:p>
        </p:txBody>
      </p:sp>
      <p:sp>
        <p:nvSpPr>
          <p:cNvPr id="6" name="矩形 5"/>
          <p:cNvSpPr/>
          <p:nvPr/>
        </p:nvSpPr>
        <p:spPr>
          <a:xfrm>
            <a:off x="428564" y="1289817"/>
            <a:ext cx="8501154" cy="3139321"/>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政府采购法</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 </a:t>
            </a:r>
            <a:r>
              <a:rPr lang="zh-CN" altLang="en-US" sz="1600" b="1" dirty="0" smtClean="0">
                <a:solidFill>
                  <a:schemeClr val="bg1"/>
                </a:solidFill>
                <a:latin typeface="微软雅黑" pitchFamily="34" charset="-122"/>
                <a:ea typeface="微软雅黑" pitchFamily="34" charset="-122"/>
              </a:rPr>
              <a:t>（</a:t>
            </a:r>
            <a:r>
              <a:rPr lang="en-US" altLang="zh-CN" sz="1600" b="1" dirty="0" smtClean="0">
                <a:solidFill>
                  <a:schemeClr val="bg1"/>
                </a:solidFill>
                <a:latin typeface="微软雅黑" pitchFamily="34" charset="-122"/>
                <a:ea typeface="微软雅黑" pitchFamily="34" charset="-122"/>
              </a:rPr>
              <a:t>5</a:t>
            </a:r>
            <a:r>
              <a:rPr lang="zh-CN" altLang="en-US" sz="1600" b="1" dirty="0" smtClean="0">
                <a:solidFill>
                  <a:schemeClr val="bg1"/>
                </a:solidFill>
                <a:latin typeface="微软雅黑" pitchFamily="34" charset="-122"/>
                <a:ea typeface="微软雅黑" pitchFamily="34" charset="-122"/>
              </a:rPr>
              <a:t>个）</a:t>
            </a:r>
            <a:endParaRPr lang="en-US" altLang="zh-CN" sz="1600" b="1" dirty="0" smtClean="0">
              <a:solidFill>
                <a:schemeClr val="bg1"/>
              </a:solidFill>
              <a:latin typeface="微软雅黑" pitchFamily="34" charset="-122"/>
              <a:ea typeface="微软雅黑" pitchFamily="34" charset="-122"/>
            </a:endParaRP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第五十二条 供应商认为采购文件、采购过程和中标、成交结果使自己的权益受到损害的，可以在知道或者应知其权益受到损害之日起</a:t>
            </a:r>
            <a:r>
              <a:rPr lang="zh-CN" altLang="en-US" sz="1600" b="1" dirty="0" smtClean="0">
                <a:solidFill>
                  <a:srgbClr val="FFFF00"/>
                </a:solidFill>
                <a:latin typeface="微软雅黑" pitchFamily="34" charset="-122"/>
                <a:ea typeface="微软雅黑" pitchFamily="34" charset="-122"/>
              </a:rPr>
              <a:t>七个工作日</a:t>
            </a:r>
            <a:r>
              <a:rPr lang="zh-CN" altLang="en-US" sz="1600" dirty="0" smtClean="0">
                <a:solidFill>
                  <a:schemeClr val="bg1"/>
                </a:solidFill>
                <a:latin typeface="微软雅黑" pitchFamily="34" charset="-122"/>
                <a:ea typeface="微软雅黑" pitchFamily="34" charset="-122"/>
              </a:rPr>
              <a:t>内，以书面形式向采购人提出质疑。</a:t>
            </a:r>
            <a:endParaRPr lang="en-US" altLang="zh-CN" sz="1600" dirty="0" smtClean="0">
              <a:solidFill>
                <a:schemeClr val="bg1"/>
              </a:solidFill>
              <a:latin typeface="微软雅黑" pitchFamily="34" charset="-122"/>
              <a:ea typeface="微软雅黑" pitchFamily="34" charset="-122"/>
            </a:endParaRP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第五十三条 采购人应当在收到供应商的书面质疑后</a:t>
            </a:r>
            <a:r>
              <a:rPr lang="zh-CN" altLang="en-US" sz="1600" b="1" dirty="0" smtClean="0">
                <a:solidFill>
                  <a:srgbClr val="FFFF00"/>
                </a:solidFill>
                <a:latin typeface="微软雅黑" pitchFamily="34" charset="-122"/>
                <a:ea typeface="微软雅黑" pitchFamily="34" charset="-122"/>
              </a:rPr>
              <a:t>七个工作日</a:t>
            </a:r>
            <a:r>
              <a:rPr lang="zh-CN" altLang="en-US" sz="1600" dirty="0" smtClean="0">
                <a:solidFill>
                  <a:schemeClr val="bg1"/>
                </a:solidFill>
                <a:latin typeface="微软雅黑" pitchFamily="34" charset="-122"/>
                <a:ea typeface="微软雅黑" pitchFamily="34" charset="-122"/>
              </a:rPr>
              <a:t>内作出答复，并以书面形式通知质疑供应商和其他有关供应商，但答复的内容不得涉及商业秘密。</a:t>
            </a:r>
            <a:endParaRPr lang="en-US" altLang="zh-CN" sz="1600" dirty="0" smtClean="0">
              <a:solidFill>
                <a:schemeClr val="bg1"/>
              </a:solidFill>
              <a:latin typeface="微软雅黑" pitchFamily="34" charset="-122"/>
              <a:ea typeface="微软雅黑" pitchFamily="34" charset="-122"/>
            </a:endParaRP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第五十五条 质疑供应商对采购人、采购代理机构的答复不满意或者采购人、采购代理机构未在规定的时间内作出答复的，可以在答复期满后</a:t>
            </a:r>
            <a:r>
              <a:rPr lang="zh-CN" altLang="en-US" sz="1600" b="1" dirty="0" smtClean="0">
                <a:solidFill>
                  <a:srgbClr val="FFFF00"/>
                </a:solidFill>
                <a:latin typeface="微软雅黑" pitchFamily="34" charset="-122"/>
                <a:ea typeface="微软雅黑" pitchFamily="34" charset="-122"/>
              </a:rPr>
              <a:t>十五个工作日</a:t>
            </a:r>
            <a:r>
              <a:rPr lang="zh-CN" altLang="en-US" sz="1600" dirty="0" smtClean="0">
                <a:solidFill>
                  <a:schemeClr val="bg1"/>
                </a:solidFill>
                <a:latin typeface="微软雅黑" pitchFamily="34" charset="-122"/>
                <a:ea typeface="微软雅黑" pitchFamily="34" charset="-122"/>
              </a:rPr>
              <a:t>内向同级政府采购监督管理部门投诉。</a:t>
            </a:r>
            <a:endParaRPr lang="en-US" altLang="zh-CN" sz="1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587375"/>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285720" y="640665"/>
            <a:ext cx="2857520"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schemeClr val="bg1"/>
                </a:solidFill>
                <a:latin typeface="微软雅黑" pitchFamily="34" charset="-122"/>
                <a:ea typeface="微软雅黑" pitchFamily="34" charset="-122"/>
              </a:rPr>
              <a:t>（</a:t>
            </a:r>
            <a:r>
              <a:rPr lang="en-US" altLang="zh-CN" sz="1800" b="1" dirty="0" smtClean="0">
                <a:solidFill>
                  <a:schemeClr val="bg1"/>
                </a:solidFill>
                <a:latin typeface="微软雅黑" pitchFamily="34" charset="-122"/>
                <a:ea typeface="微软雅黑" pitchFamily="34" charset="-122"/>
              </a:rPr>
              <a:t>12</a:t>
            </a:r>
            <a:r>
              <a:rPr lang="zh-CN" altLang="en-US" sz="1800" b="1" dirty="0" smtClean="0">
                <a:solidFill>
                  <a:schemeClr val="bg1"/>
                </a:solidFill>
                <a:latin typeface="微软雅黑" pitchFamily="34" charset="-122"/>
                <a:ea typeface="微软雅黑" pitchFamily="34" charset="-122"/>
              </a:rPr>
              <a:t>个）</a:t>
            </a:r>
            <a:endParaRPr lang="zh-CN" altLang="en-US" sz="1800" b="1" dirty="0">
              <a:solidFill>
                <a:schemeClr val="bg1"/>
              </a:solidFill>
              <a:latin typeface="微软雅黑" pitchFamily="34" charset="-122"/>
              <a:ea typeface="微软雅黑" pitchFamily="34" charset="-122"/>
            </a:endParaRPr>
          </a:p>
        </p:txBody>
      </p:sp>
      <p:sp>
        <p:nvSpPr>
          <p:cNvPr id="6" name="矩形 5"/>
          <p:cNvSpPr/>
          <p:nvPr/>
        </p:nvSpPr>
        <p:spPr>
          <a:xfrm>
            <a:off x="714316" y="1476742"/>
            <a:ext cx="7929650" cy="2523768"/>
          </a:xfrm>
          <a:prstGeom prst="rect">
            <a:avLst/>
          </a:prstGeom>
        </p:spPr>
        <p:txBody>
          <a:bodyPr wrap="square">
            <a:spAutoFit/>
          </a:bodyPr>
          <a:lstStyle/>
          <a:p>
            <a:pPr algn="just"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政府采购法</a:t>
            </a:r>
            <a:r>
              <a:rPr lang="en-US" altLang="zh-CN" sz="2000" b="1" dirty="0" smtClean="0">
                <a:solidFill>
                  <a:schemeClr val="bg1"/>
                </a:solidFill>
                <a:latin typeface="微软雅黑" pitchFamily="34" charset="-122"/>
                <a:ea typeface="微软雅黑" pitchFamily="34" charset="-122"/>
              </a:rPr>
              <a:t>》</a:t>
            </a:r>
            <a:endParaRPr lang="en-US" altLang="zh-CN" sz="1800" dirty="0" smtClean="0">
              <a:solidFill>
                <a:schemeClr val="bg1"/>
              </a:solidFill>
              <a:latin typeface="微软雅黑" pitchFamily="34" charset="-122"/>
              <a:ea typeface="微软雅黑" pitchFamily="34" charset="-122"/>
            </a:endParaRPr>
          </a:p>
          <a:p>
            <a:pPr indent="457200" algn="just" defTabSz="914309">
              <a:lnSpc>
                <a:spcPct val="200000"/>
              </a:lnSpc>
              <a:defRPr/>
            </a:pPr>
            <a:r>
              <a:rPr lang="zh-CN" altLang="en-US" sz="1600" dirty="0" smtClean="0">
                <a:solidFill>
                  <a:schemeClr val="bg1"/>
                </a:solidFill>
                <a:latin typeface="微软雅黑" pitchFamily="34" charset="-122"/>
                <a:ea typeface="微软雅黑" pitchFamily="34" charset="-122"/>
              </a:rPr>
              <a:t>第五十六条 政府采购监督管理部门应当在收到投诉后</a:t>
            </a:r>
            <a:r>
              <a:rPr lang="zh-CN" altLang="en-US" sz="1600" b="1" dirty="0" smtClean="0">
                <a:solidFill>
                  <a:srgbClr val="FFFF00"/>
                </a:solidFill>
                <a:latin typeface="微软雅黑" pitchFamily="34" charset="-122"/>
                <a:ea typeface="微软雅黑" pitchFamily="34" charset="-122"/>
              </a:rPr>
              <a:t>三十个工作日</a:t>
            </a:r>
            <a:r>
              <a:rPr lang="zh-CN" altLang="en-US" sz="1600" dirty="0" smtClean="0">
                <a:solidFill>
                  <a:schemeClr val="bg1"/>
                </a:solidFill>
                <a:latin typeface="微软雅黑" pitchFamily="34" charset="-122"/>
                <a:ea typeface="微软雅黑" pitchFamily="34" charset="-122"/>
              </a:rPr>
              <a:t>内，对投诉事项作出处理决定，并以书面形式通知投诉人和与投诉事项有关的当事人。</a:t>
            </a:r>
          </a:p>
          <a:p>
            <a:pPr indent="457200" algn="just" defTabSz="914309">
              <a:lnSpc>
                <a:spcPct val="200000"/>
              </a:lnSpc>
              <a:defRPr/>
            </a:pPr>
            <a:r>
              <a:rPr lang="zh-CN" altLang="en-US" sz="1600" dirty="0" smtClean="0">
                <a:solidFill>
                  <a:schemeClr val="bg1"/>
                </a:solidFill>
                <a:latin typeface="微软雅黑" pitchFamily="34" charset="-122"/>
                <a:ea typeface="微软雅黑" pitchFamily="34" charset="-122"/>
              </a:rPr>
              <a:t>第五十七条政府采购监督管理部门在处理投诉事项期间，可以视具体情况书面通知采购人暂停采购活动，但暂停时间最长不得超过</a:t>
            </a:r>
            <a:r>
              <a:rPr lang="zh-CN" altLang="en-US" sz="1600" b="1" dirty="0" smtClean="0">
                <a:solidFill>
                  <a:srgbClr val="FFFF00"/>
                </a:solidFill>
                <a:latin typeface="微软雅黑" pitchFamily="34" charset="-122"/>
                <a:ea typeface="微软雅黑" pitchFamily="34" charset="-122"/>
              </a:rPr>
              <a:t>三十日</a:t>
            </a:r>
            <a:r>
              <a:rPr lang="zh-CN" altLang="en-US" sz="1600" dirty="0" smtClean="0">
                <a:solidFill>
                  <a:schemeClr val="bg1"/>
                </a:solidFill>
                <a:latin typeface="微软雅黑" pitchFamily="34" charset="-122"/>
                <a:ea typeface="微软雅黑" pitchFamily="34" charset="-122"/>
              </a:rPr>
              <a:t>。</a:t>
            </a:r>
            <a:endParaRPr lang="zh-CN"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798504"/>
            <a:ext cx="7715304" cy="3416320"/>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财政部另查明，</a:t>
            </a:r>
            <a:r>
              <a:rPr lang="en-US" altLang="zh-CN" sz="1600" dirty="0" smtClean="0">
                <a:solidFill>
                  <a:srgbClr val="FFFF00"/>
                </a:solidFill>
                <a:latin typeface="微软雅黑" pitchFamily="34" charset="-122"/>
                <a:ea typeface="微软雅黑" pitchFamily="34" charset="-122"/>
              </a:rPr>
              <a:t>S</a:t>
            </a:r>
            <a:r>
              <a:rPr lang="zh-CN" altLang="en-US" sz="1600" dirty="0" smtClean="0">
                <a:solidFill>
                  <a:srgbClr val="FFFF00"/>
                </a:solidFill>
                <a:latin typeface="微软雅黑" pitchFamily="34" charset="-122"/>
                <a:ea typeface="微软雅黑" pitchFamily="34" charset="-122"/>
              </a:rPr>
              <a:t>提供的产品检验报告与检验报告出具单位的存档件不一致，且多项不一致内容均为招标文件重要指标，严重误导专家评标。</a:t>
            </a:r>
            <a:r>
              <a:rPr lang="zh-CN" altLang="en-US" sz="1600" dirty="0" smtClean="0">
                <a:solidFill>
                  <a:schemeClr val="bg1"/>
                </a:solidFill>
                <a:latin typeface="微软雅黑" pitchFamily="34" charset="-122"/>
                <a:ea typeface="微软雅黑" pitchFamily="34" charset="-122"/>
              </a:rPr>
              <a:t>决定启动监督检查程序，组织听证会，最终作出行政处罚决定：对</a:t>
            </a:r>
            <a:r>
              <a:rPr lang="en-US" altLang="zh-CN" sz="1600" dirty="0" smtClean="0">
                <a:solidFill>
                  <a:schemeClr val="bg1"/>
                </a:solidFill>
                <a:latin typeface="微软雅黑" pitchFamily="34" charset="-122"/>
                <a:ea typeface="微软雅黑" pitchFamily="34" charset="-122"/>
              </a:rPr>
              <a:t>S</a:t>
            </a:r>
            <a:r>
              <a:rPr lang="zh-CN" altLang="en-US" sz="1600" dirty="0" smtClean="0">
                <a:solidFill>
                  <a:schemeClr val="bg1"/>
                </a:solidFill>
                <a:latin typeface="微软雅黑" pitchFamily="34" charset="-122"/>
                <a:ea typeface="微软雅黑" pitchFamily="34" charset="-122"/>
              </a:rPr>
              <a:t>公司罚款采购金额千分之五，列入不良行为记录，一年内禁止参加政府采购活动。责令采购人废标，重新开展采购活动。</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问题：</a:t>
            </a:r>
            <a:r>
              <a:rPr lang="zh-CN" altLang="en-US" sz="1600" dirty="0" smtClean="0">
                <a:solidFill>
                  <a:schemeClr val="bg1"/>
                </a:solidFill>
                <a:latin typeface="微软雅黑" pitchFamily="34" charset="-122"/>
                <a:ea typeface="微软雅黑" pitchFamily="34" charset="-122"/>
              </a:rPr>
              <a:t>检测报告是员工篡改的，公司可以不负责任吗？</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处理理由：</a:t>
            </a:r>
            <a:r>
              <a:rPr lang="zh-CN" altLang="en-US" sz="1600" dirty="0" smtClean="0">
                <a:solidFill>
                  <a:schemeClr val="bg1"/>
                </a:solidFill>
                <a:latin typeface="微软雅黑" pitchFamily="34" charset="-122"/>
                <a:ea typeface="微软雅黑" pitchFamily="34" charset="-122"/>
              </a:rPr>
              <a:t>提供虚假材料谋取中标。</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法律依据：</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第三条、第三十六条、第七十七条。</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提醒：</a:t>
            </a:r>
            <a:r>
              <a:rPr lang="zh-CN" altLang="en-US" sz="1600" dirty="0" smtClean="0">
                <a:solidFill>
                  <a:schemeClr val="bg1"/>
                </a:solidFill>
                <a:latin typeface="微软雅黑" pitchFamily="34" charset="-122"/>
                <a:ea typeface="微软雅黑" pitchFamily="34" charset="-122"/>
              </a:rPr>
              <a:t>在投标活动中，供应商的员工代表供应商，其行为的法律后果由供应商承担。</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587375"/>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285720" y="640665"/>
            <a:ext cx="2786082"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schemeClr val="bg1"/>
                </a:solidFill>
                <a:latin typeface="微软雅黑" pitchFamily="34" charset="-122"/>
                <a:ea typeface="微软雅黑" pitchFamily="34" charset="-122"/>
              </a:rPr>
              <a:t>（</a:t>
            </a:r>
            <a:r>
              <a:rPr lang="en-US" altLang="zh-CN" sz="1800" b="1" dirty="0" smtClean="0">
                <a:solidFill>
                  <a:schemeClr val="bg1"/>
                </a:solidFill>
                <a:latin typeface="微软雅黑" pitchFamily="34" charset="-122"/>
                <a:ea typeface="微软雅黑" pitchFamily="34" charset="-122"/>
              </a:rPr>
              <a:t>12</a:t>
            </a:r>
            <a:r>
              <a:rPr lang="zh-CN" altLang="en-US" sz="1800" b="1" dirty="0" smtClean="0">
                <a:solidFill>
                  <a:schemeClr val="bg1"/>
                </a:solidFill>
                <a:latin typeface="微软雅黑" pitchFamily="34" charset="-122"/>
                <a:ea typeface="微软雅黑" pitchFamily="34" charset="-122"/>
              </a:rPr>
              <a:t>个）</a:t>
            </a:r>
            <a:endParaRPr lang="zh-CN" altLang="en-US" sz="1800" b="1" dirty="0">
              <a:solidFill>
                <a:schemeClr val="bg1"/>
              </a:solidFill>
              <a:latin typeface="微软雅黑" pitchFamily="34" charset="-122"/>
              <a:ea typeface="微软雅黑" pitchFamily="34" charset="-122"/>
            </a:endParaRPr>
          </a:p>
        </p:txBody>
      </p:sp>
      <p:sp>
        <p:nvSpPr>
          <p:cNvPr id="6" name="矩形 5"/>
          <p:cNvSpPr/>
          <p:nvPr/>
        </p:nvSpPr>
        <p:spPr>
          <a:xfrm>
            <a:off x="642878" y="1333291"/>
            <a:ext cx="8072526" cy="3170099"/>
          </a:xfrm>
          <a:prstGeom prst="rect">
            <a:avLst/>
          </a:prstGeom>
        </p:spPr>
        <p:txBody>
          <a:bodyPr wrap="square">
            <a:spAutoFit/>
          </a:bodyPr>
          <a:lstStyle/>
          <a:p>
            <a:pPr algn="just" defTabSz="914309">
              <a:lnSpc>
                <a:spcPct val="20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政府采购法实施条例</a:t>
            </a:r>
            <a:r>
              <a:rPr lang="en-US" altLang="zh-CN" sz="2000" b="1" dirty="0" smtClean="0">
                <a:solidFill>
                  <a:schemeClr val="bg1"/>
                </a:solidFill>
                <a:latin typeface="微软雅黑" pitchFamily="34" charset="-122"/>
                <a:ea typeface="微软雅黑" pitchFamily="34" charset="-122"/>
              </a:rPr>
              <a:t>》</a:t>
            </a:r>
            <a:r>
              <a:rPr lang="zh-CN" altLang="en-US" sz="1400" b="1" dirty="0" smtClean="0">
                <a:solidFill>
                  <a:schemeClr val="bg1"/>
                </a:solidFill>
                <a:latin typeface="微软雅黑" pitchFamily="34" charset="-122"/>
                <a:ea typeface="微软雅黑" pitchFamily="34" charset="-122"/>
              </a:rPr>
              <a:t>（</a:t>
            </a:r>
            <a:r>
              <a:rPr lang="en-US" altLang="zh-CN" sz="1400" b="1" dirty="0" smtClean="0">
                <a:solidFill>
                  <a:schemeClr val="bg1"/>
                </a:solidFill>
                <a:latin typeface="微软雅黑" pitchFamily="34" charset="-122"/>
                <a:ea typeface="微软雅黑" pitchFamily="34" charset="-122"/>
              </a:rPr>
              <a:t>1</a:t>
            </a:r>
            <a:r>
              <a:rPr lang="zh-CN" altLang="en-US" sz="1400" b="1" dirty="0" smtClean="0">
                <a:solidFill>
                  <a:schemeClr val="bg1"/>
                </a:solidFill>
                <a:latin typeface="微软雅黑" pitchFamily="34" charset="-122"/>
                <a:ea typeface="微软雅黑" pitchFamily="34" charset="-122"/>
              </a:rPr>
              <a:t>个）</a:t>
            </a:r>
            <a:endParaRPr lang="en-US" altLang="zh-CN" sz="1400" b="1" dirty="0" smtClean="0">
              <a:solidFill>
                <a:schemeClr val="bg1"/>
              </a:solidFill>
              <a:latin typeface="微软雅黑" pitchFamily="34" charset="-122"/>
              <a:ea typeface="微软雅黑" pitchFamily="34" charset="-122"/>
            </a:endParaRPr>
          </a:p>
          <a:p>
            <a:pPr indent="457200" algn="just" defTabSz="914309">
              <a:lnSpc>
                <a:spcPct val="200000"/>
              </a:lnSpc>
              <a:defRPr/>
            </a:pPr>
            <a:r>
              <a:rPr lang="zh-CN" altLang="en-US" sz="1600" dirty="0" smtClean="0">
                <a:solidFill>
                  <a:schemeClr val="bg1"/>
                </a:solidFill>
                <a:latin typeface="微软雅黑" pitchFamily="34" charset="-122"/>
                <a:ea typeface="微软雅黑" pitchFamily="34" charset="-122"/>
              </a:rPr>
              <a:t>第五十二条　采购人或者采购代理机构应当在</a:t>
            </a:r>
            <a:r>
              <a:rPr lang="en-US" altLang="zh-CN" sz="1600" b="1" dirty="0" smtClean="0">
                <a:solidFill>
                  <a:srgbClr val="FFFF00"/>
                </a:solidFill>
                <a:latin typeface="微软雅黑" pitchFamily="34" charset="-122"/>
                <a:ea typeface="微软雅黑" pitchFamily="34" charset="-122"/>
              </a:rPr>
              <a:t>3</a:t>
            </a:r>
            <a:r>
              <a:rPr lang="zh-CN" altLang="en-US" sz="1600" b="1" dirty="0" smtClean="0">
                <a:solidFill>
                  <a:srgbClr val="FFFF00"/>
                </a:solidFill>
                <a:latin typeface="微软雅黑" pitchFamily="34" charset="-122"/>
                <a:ea typeface="微软雅黑" pitchFamily="34" charset="-122"/>
              </a:rPr>
              <a:t>个工作日</a:t>
            </a:r>
            <a:r>
              <a:rPr lang="zh-CN" altLang="en-US" sz="1600" dirty="0" smtClean="0">
                <a:solidFill>
                  <a:schemeClr val="bg1"/>
                </a:solidFill>
                <a:latin typeface="微软雅黑" pitchFamily="34" charset="-122"/>
                <a:ea typeface="微软雅黑" pitchFamily="34" charset="-122"/>
              </a:rPr>
              <a:t>内对供应商依法提出的询问作出答复。</a:t>
            </a:r>
          </a:p>
          <a:p>
            <a:pPr indent="457200" algn="just" defTabSz="914309">
              <a:lnSpc>
                <a:spcPct val="200000"/>
              </a:lnSpc>
              <a:defRPr/>
            </a:pPr>
            <a:r>
              <a:rPr lang="zh-CN" altLang="en-US" sz="1600" dirty="0" smtClean="0">
                <a:solidFill>
                  <a:schemeClr val="bg1"/>
                </a:solidFill>
                <a:latin typeface="微软雅黑" pitchFamily="34" charset="-122"/>
                <a:ea typeface="微软雅黑" pitchFamily="34" charset="-122"/>
              </a:rPr>
              <a:t>供应商提出的询问或者质疑超出采购人对采购代理机构委托授权范围的，采购代理机构应当告知供应商向采购人提出。</a:t>
            </a:r>
          </a:p>
          <a:p>
            <a:pPr indent="457200" algn="just" defTabSz="914309">
              <a:lnSpc>
                <a:spcPct val="200000"/>
              </a:lnSpc>
              <a:defRPr/>
            </a:pPr>
            <a:r>
              <a:rPr lang="zh-CN" altLang="en-US" sz="1600" dirty="0" smtClean="0">
                <a:solidFill>
                  <a:schemeClr val="bg1"/>
                </a:solidFill>
                <a:latin typeface="微软雅黑" pitchFamily="34" charset="-122"/>
                <a:ea typeface="微软雅黑" pitchFamily="34" charset="-122"/>
              </a:rPr>
              <a:t>政府采购评审专家应当配合采购人或者采购代理机构答复供应商的询问和质疑。</a:t>
            </a:r>
            <a:endParaRPr lang="en-US" altLang="zh-CN" sz="1600"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587375"/>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357158" y="640665"/>
            <a:ext cx="2500330"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prstClr val="white"/>
                </a:solidFill>
                <a:latin typeface="微软雅黑" pitchFamily="34" charset="-122"/>
                <a:ea typeface="微软雅黑" pitchFamily="34" charset="-122"/>
              </a:rPr>
              <a:t>（</a:t>
            </a:r>
            <a:r>
              <a:rPr lang="en-US" altLang="zh-CN" sz="1800" b="1" dirty="0" smtClean="0">
                <a:solidFill>
                  <a:prstClr val="white"/>
                </a:solidFill>
                <a:latin typeface="微软雅黑" pitchFamily="34" charset="-122"/>
                <a:ea typeface="微软雅黑" pitchFamily="34" charset="-122"/>
              </a:rPr>
              <a:t>12</a:t>
            </a:r>
            <a:r>
              <a:rPr lang="zh-CN" altLang="en-US" sz="1800" b="1" dirty="0" smtClean="0">
                <a:solidFill>
                  <a:prstClr val="white"/>
                </a:solidFill>
                <a:latin typeface="微软雅黑" pitchFamily="34" charset="-122"/>
                <a:ea typeface="微软雅黑" pitchFamily="34" charset="-122"/>
              </a:rPr>
              <a:t>个）</a:t>
            </a:r>
            <a:endParaRPr lang="zh-CN" altLang="en-US" sz="2800" b="1" dirty="0">
              <a:solidFill>
                <a:schemeClr val="bg1"/>
              </a:solidFill>
              <a:latin typeface="微软雅黑" pitchFamily="34" charset="-122"/>
              <a:ea typeface="微软雅黑" pitchFamily="34" charset="-122"/>
            </a:endParaRPr>
          </a:p>
        </p:txBody>
      </p:sp>
      <p:sp>
        <p:nvSpPr>
          <p:cNvPr id="6" name="矩形 5"/>
          <p:cNvSpPr/>
          <p:nvPr/>
        </p:nvSpPr>
        <p:spPr>
          <a:xfrm>
            <a:off x="357126" y="1339372"/>
            <a:ext cx="8501154" cy="2816156"/>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政府采购法实施条例</a:t>
            </a:r>
            <a:r>
              <a:rPr lang="en-US" altLang="zh-CN" sz="2000" b="1" dirty="0" smtClean="0">
                <a:solidFill>
                  <a:schemeClr val="bg1"/>
                </a:solidFill>
                <a:latin typeface="微软雅黑" pitchFamily="34" charset="-122"/>
                <a:ea typeface="微软雅黑" pitchFamily="34" charset="-122"/>
              </a:rPr>
              <a:t>》</a:t>
            </a:r>
          </a:p>
          <a:p>
            <a:pPr algn="just" defTabSz="914309">
              <a:lnSpc>
                <a:spcPct val="150000"/>
              </a:lnSpc>
              <a:defRPr/>
            </a:pPr>
            <a:endParaRPr lang="en-US" altLang="zh-CN" sz="1800" dirty="0" smtClean="0">
              <a:solidFill>
                <a:schemeClr val="bg1"/>
              </a:solidFill>
              <a:latin typeface="微软雅黑" pitchFamily="34" charset="-122"/>
              <a:ea typeface="微软雅黑" pitchFamily="34" charset="-122"/>
            </a:endParaRP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第五十三条　政府采购法第五十二条规定的供应商应知其权益受到损害之日，是指：</a:t>
            </a: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（一）对可以质疑的采购文件提出质疑的，为</a:t>
            </a:r>
            <a:r>
              <a:rPr lang="zh-CN" altLang="en-US" sz="1600" b="1" dirty="0" smtClean="0">
                <a:solidFill>
                  <a:srgbClr val="FFFF00"/>
                </a:solidFill>
                <a:latin typeface="微软雅黑" pitchFamily="34" charset="-122"/>
                <a:ea typeface="微软雅黑" pitchFamily="34" charset="-122"/>
              </a:rPr>
              <a:t>收到采购文件之日或者采购文件公告期限届满之日</a:t>
            </a:r>
            <a:r>
              <a:rPr lang="zh-CN" altLang="en-US" sz="1600" dirty="0" smtClean="0">
                <a:solidFill>
                  <a:schemeClr val="bg1"/>
                </a:solidFill>
                <a:latin typeface="微软雅黑" pitchFamily="34" charset="-122"/>
                <a:ea typeface="微软雅黑" pitchFamily="34" charset="-122"/>
              </a:rPr>
              <a:t>；</a:t>
            </a: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（二）对采购过程提出质疑的，为</a:t>
            </a:r>
            <a:r>
              <a:rPr lang="zh-CN" altLang="en-US" sz="1600" b="1" dirty="0" smtClean="0">
                <a:solidFill>
                  <a:srgbClr val="FFFF00"/>
                </a:solidFill>
                <a:latin typeface="微软雅黑" pitchFamily="34" charset="-122"/>
                <a:ea typeface="微软雅黑" pitchFamily="34" charset="-122"/>
              </a:rPr>
              <a:t>各采购程序环节结束之日</a:t>
            </a:r>
            <a:r>
              <a:rPr lang="zh-CN" altLang="en-US" sz="1600" dirty="0" smtClean="0">
                <a:solidFill>
                  <a:schemeClr val="bg1"/>
                </a:solidFill>
                <a:latin typeface="微软雅黑" pitchFamily="34" charset="-122"/>
                <a:ea typeface="微软雅黑" pitchFamily="34" charset="-122"/>
              </a:rPr>
              <a:t>；</a:t>
            </a:r>
          </a:p>
          <a:p>
            <a:pPr indent="457200" defTabSz="914309">
              <a:lnSpc>
                <a:spcPct val="150000"/>
              </a:lnSpc>
              <a:defRPr/>
            </a:pPr>
            <a:r>
              <a:rPr lang="zh-CN" altLang="en-US" sz="1600" dirty="0" smtClean="0">
                <a:solidFill>
                  <a:schemeClr val="bg1"/>
                </a:solidFill>
                <a:latin typeface="微软雅黑" pitchFamily="34" charset="-122"/>
                <a:ea typeface="微软雅黑" pitchFamily="34" charset="-122"/>
              </a:rPr>
              <a:t>（三）对中标或者成交结果提出质疑的，为</a:t>
            </a:r>
            <a:r>
              <a:rPr lang="zh-CN" altLang="en-US" sz="1600" b="1" dirty="0" smtClean="0">
                <a:solidFill>
                  <a:srgbClr val="FFFF00"/>
                </a:solidFill>
                <a:latin typeface="微软雅黑" pitchFamily="34" charset="-122"/>
                <a:ea typeface="微软雅黑" pitchFamily="34" charset="-122"/>
              </a:rPr>
              <a:t>中标或者成交结果公告期限届满之日</a:t>
            </a:r>
            <a:r>
              <a:rPr lang="zh-CN" altLang="en-US" sz="1600" dirty="0" smtClean="0">
                <a:solidFill>
                  <a:schemeClr val="bg1"/>
                </a:solidFill>
                <a:latin typeface="微软雅黑" pitchFamily="34" charset="-122"/>
                <a:ea typeface="微软雅黑" pitchFamily="34" charset="-122"/>
              </a:rPr>
              <a:t>。</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428610"/>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428596" y="497789"/>
            <a:ext cx="2428892"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prstClr val="white"/>
                </a:solidFill>
                <a:latin typeface="微软雅黑" pitchFamily="34" charset="-122"/>
                <a:ea typeface="微软雅黑" pitchFamily="34" charset="-122"/>
              </a:rPr>
              <a:t>（</a:t>
            </a:r>
            <a:r>
              <a:rPr lang="en-US" altLang="zh-CN" sz="1800" b="1" dirty="0" smtClean="0">
                <a:solidFill>
                  <a:prstClr val="white"/>
                </a:solidFill>
                <a:latin typeface="微软雅黑" pitchFamily="34" charset="-122"/>
                <a:ea typeface="微软雅黑" pitchFamily="34" charset="-122"/>
              </a:rPr>
              <a:t>12</a:t>
            </a:r>
            <a:r>
              <a:rPr lang="zh-CN" altLang="en-US" sz="1800" b="1" dirty="0" smtClean="0">
                <a:solidFill>
                  <a:prstClr val="white"/>
                </a:solidFill>
                <a:latin typeface="微软雅黑" pitchFamily="34" charset="-122"/>
                <a:ea typeface="微软雅黑" pitchFamily="34" charset="-122"/>
              </a:rPr>
              <a:t>个）</a:t>
            </a:r>
            <a:endParaRPr lang="zh-CN" altLang="en-US" sz="2800" b="1" dirty="0">
              <a:solidFill>
                <a:schemeClr val="bg1"/>
              </a:solidFill>
              <a:latin typeface="微软雅黑" pitchFamily="34" charset="-122"/>
              <a:ea typeface="微软雅黑" pitchFamily="34" charset="-122"/>
            </a:endParaRPr>
          </a:p>
        </p:txBody>
      </p:sp>
      <p:sp>
        <p:nvSpPr>
          <p:cNvPr id="6" name="矩形 5"/>
          <p:cNvSpPr/>
          <p:nvPr/>
        </p:nvSpPr>
        <p:spPr>
          <a:xfrm>
            <a:off x="357126" y="967639"/>
            <a:ext cx="8501154" cy="4247317"/>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政府采购质疑和投诉办法</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a:t>
            </a:r>
            <a:endParaRPr lang="en-US" altLang="zh-CN" sz="1800" dirty="0" smtClean="0">
              <a:solidFill>
                <a:schemeClr val="bg1"/>
              </a:solidFill>
              <a:latin typeface="微软雅黑" pitchFamily="34" charset="-122"/>
              <a:ea typeface="微软雅黑" pitchFamily="34" charset="-122"/>
            </a:endParaRPr>
          </a:p>
          <a:p>
            <a:pPr indent="457200" algn="just" defTabSz="914309">
              <a:lnSpc>
                <a:spcPct val="150000"/>
              </a:lnSpc>
              <a:defRPr/>
            </a:pPr>
            <a:r>
              <a:rPr lang="zh-CN" altLang="en-US" sz="1600" dirty="0" smtClean="0">
                <a:solidFill>
                  <a:schemeClr val="bg1"/>
                </a:solidFill>
                <a:latin typeface="微软雅黑" pitchFamily="34" charset="-122"/>
                <a:ea typeface="微软雅黑" pitchFamily="34" charset="-122"/>
              </a:rPr>
              <a:t>第十条 供应商认为采购文件、采购过程、中标或者成交结果使自己的权益受到损害的，可以在知道或者应知其权益受到损害之日起</a:t>
            </a:r>
            <a:r>
              <a:rPr lang="en-US" sz="1600" b="1" dirty="0" smtClean="0">
                <a:solidFill>
                  <a:srgbClr val="FFFF00"/>
                </a:solidFill>
                <a:latin typeface="微软雅黑" pitchFamily="34" charset="-122"/>
                <a:ea typeface="微软雅黑" pitchFamily="34" charset="-122"/>
              </a:rPr>
              <a:t>7</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，以书面形式向采购人、采购代理机构提出质疑。</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采购文件可以要求供应商在法定质疑期内一次性提出针对同一采购程序环节的质疑。</a:t>
            </a:r>
            <a:endParaRPr lang="en-US" altLang="zh-CN" sz="1600" dirty="0" smtClean="0">
              <a:solidFill>
                <a:schemeClr val="bg1"/>
              </a:solidFill>
              <a:latin typeface="微软雅黑" pitchFamily="34" charset="-122"/>
              <a:ea typeface="微软雅黑" pitchFamily="34" charset="-122"/>
            </a:endParaRPr>
          </a:p>
          <a:p>
            <a:pPr algn="just">
              <a:lnSpc>
                <a:spcPct val="150000"/>
              </a:lnSpc>
            </a:pP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第十一条 提出质疑的供应商（以下简称质疑供应商）应当是参与所质疑项目采购活动的供应商。</a:t>
            </a:r>
          </a:p>
          <a:p>
            <a:pPr algn="just">
              <a:lnSpc>
                <a:spcPct val="150000"/>
              </a:lnSpc>
            </a:pPr>
            <a:r>
              <a:rPr lang="zh-CN" altLang="en-US" sz="1600" dirty="0" smtClean="0">
                <a:solidFill>
                  <a:schemeClr val="bg1"/>
                </a:solidFill>
                <a:latin typeface="微软雅黑" pitchFamily="34" charset="-122"/>
                <a:ea typeface="微软雅黑" pitchFamily="34" charset="-122"/>
              </a:rPr>
              <a:t>　　潜在供应商已依法获取其可质疑的采购文件的，可以对该文件提出质疑。对采购文件提出质疑的，应当在获取采购文件或者采购文件公告期限届满之日起</a:t>
            </a:r>
            <a:r>
              <a:rPr lang="en-US" sz="1600" b="1" dirty="0" smtClean="0">
                <a:solidFill>
                  <a:srgbClr val="FFFF00"/>
                </a:solidFill>
                <a:latin typeface="微软雅黑" pitchFamily="34" charset="-122"/>
                <a:ea typeface="微软雅黑" pitchFamily="34" charset="-122"/>
              </a:rPr>
              <a:t>7</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提出。</a:t>
            </a:r>
          </a:p>
          <a:p>
            <a:pPr indent="457200" defTabSz="914309">
              <a:lnSpc>
                <a:spcPct val="150000"/>
              </a:lnSpc>
              <a:defRPr/>
            </a:pP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587375"/>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428596" y="640665"/>
            <a:ext cx="2357454"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prstClr val="white"/>
                </a:solidFill>
                <a:latin typeface="微软雅黑" pitchFamily="34" charset="-122"/>
                <a:ea typeface="微软雅黑" pitchFamily="34" charset="-122"/>
              </a:rPr>
              <a:t>（</a:t>
            </a:r>
            <a:r>
              <a:rPr lang="en-US" altLang="zh-CN" sz="1800" b="1" dirty="0" smtClean="0">
                <a:solidFill>
                  <a:prstClr val="white"/>
                </a:solidFill>
                <a:latin typeface="微软雅黑" pitchFamily="34" charset="-122"/>
                <a:ea typeface="微软雅黑" pitchFamily="34" charset="-122"/>
              </a:rPr>
              <a:t>12</a:t>
            </a:r>
            <a:r>
              <a:rPr lang="zh-CN" altLang="en-US" sz="1800" b="1" dirty="0" smtClean="0">
                <a:solidFill>
                  <a:prstClr val="white"/>
                </a:solidFill>
                <a:latin typeface="微软雅黑" pitchFamily="34" charset="-122"/>
                <a:ea typeface="微软雅黑" pitchFamily="34" charset="-122"/>
              </a:rPr>
              <a:t>个）</a:t>
            </a:r>
            <a:endParaRPr lang="zh-CN" altLang="en-US" sz="2800" b="1" dirty="0">
              <a:solidFill>
                <a:schemeClr val="bg1"/>
              </a:solidFill>
              <a:latin typeface="微软雅黑" pitchFamily="34" charset="-122"/>
              <a:ea typeface="微软雅黑" pitchFamily="34" charset="-122"/>
            </a:endParaRPr>
          </a:p>
        </p:txBody>
      </p:sp>
      <p:sp>
        <p:nvSpPr>
          <p:cNvPr id="6" name="矩形 5"/>
          <p:cNvSpPr/>
          <p:nvPr/>
        </p:nvSpPr>
        <p:spPr>
          <a:xfrm>
            <a:off x="357126" y="1242663"/>
            <a:ext cx="8644030" cy="3431709"/>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政府采购质疑和投诉办法</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a:t>
            </a:r>
            <a:endParaRPr lang="en-US" altLang="zh-CN" sz="2000" b="1" dirty="0" smtClean="0">
              <a:solidFill>
                <a:schemeClr val="bg1"/>
              </a:solidFill>
              <a:latin typeface="微软雅黑" pitchFamily="34" charset="-122"/>
              <a:ea typeface="微软雅黑" pitchFamily="34" charset="-122"/>
            </a:endParaRPr>
          </a:p>
          <a:p>
            <a:pPr defTabSz="914309">
              <a:lnSpc>
                <a:spcPct val="150000"/>
              </a:lnSpc>
              <a:defRPr/>
            </a:pPr>
            <a:endParaRPr lang="en-US" altLang="zh-CN" sz="18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第十三条 采购人、采购代理机构不得拒收质疑供应商在法定质疑期内发出的质疑函，应当在收到质疑函后</a:t>
            </a:r>
            <a:r>
              <a:rPr lang="en-US" sz="1600" b="1" dirty="0" smtClean="0">
                <a:solidFill>
                  <a:srgbClr val="FFFF00"/>
                </a:solidFill>
                <a:latin typeface="微软雅黑" pitchFamily="34" charset="-122"/>
                <a:ea typeface="微软雅黑" pitchFamily="34" charset="-122"/>
              </a:rPr>
              <a:t>7</a:t>
            </a:r>
            <a:r>
              <a:rPr lang="zh-CN" altLang="en-US" sz="1600" b="1" dirty="0" smtClean="0">
                <a:solidFill>
                  <a:srgbClr val="FFFF00"/>
                </a:solidFill>
                <a:latin typeface="微软雅黑" pitchFamily="34" charset="-122"/>
                <a:ea typeface="微软雅黑" pitchFamily="34" charset="-122"/>
              </a:rPr>
              <a:t>个工作日</a:t>
            </a:r>
            <a:r>
              <a:rPr lang="zh-CN" altLang="en-US" sz="1600" dirty="0" smtClean="0">
                <a:solidFill>
                  <a:schemeClr val="bg1"/>
                </a:solidFill>
                <a:latin typeface="微软雅黑" pitchFamily="34" charset="-122"/>
                <a:ea typeface="微软雅黑" pitchFamily="34" charset="-122"/>
              </a:rPr>
              <a:t>内作出答复，并以书面形式通知质疑供应商和其他有关供应商。</a:t>
            </a:r>
          </a:p>
          <a:p>
            <a:pPr algn="just">
              <a:lnSpc>
                <a:spcPct val="150000"/>
              </a:lnSpc>
            </a:pPr>
            <a:r>
              <a:rPr lang="zh-CN" altLang="en-US" sz="1600" dirty="0" smtClean="0">
                <a:solidFill>
                  <a:schemeClr val="bg1"/>
                </a:solidFill>
                <a:latin typeface="微软雅黑" pitchFamily="34" charset="-122"/>
                <a:ea typeface="微软雅黑" pitchFamily="34" charset="-122"/>
              </a:rPr>
              <a:t>       第十七条 质疑供应商对采购人、采购代理机构的答复不满意，或者采购人、采购代理机构未在规定时间内作出答复的，可以在答复期满后</a:t>
            </a:r>
            <a:r>
              <a:rPr lang="en-US" sz="1600" b="1" dirty="0" smtClean="0">
                <a:solidFill>
                  <a:srgbClr val="FFFF00"/>
                </a:solidFill>
                <a:latin typeface="微软雅黑" pitchFamily="34" charset="-122"/>
                <a:ea typeface="微软雅黑" pitchFamily="34" charset="-122"/>
              </a:rPr>
              <a:t>15</a:t>
            </a:r>
            <a:r>
              <a:rPr lang="zh-CN" altLang="en-US" sz="1600" b="1" dirty="0" smtClean="0">
                <a:solidFill>
                  <a:srgbClr val="FFFF00"/>
                </a:solidFill>
                <a:latin typeface="微软雅黑" pitchFamily="34" charset="-122"/>
                <a:ea typeface="微软雅黑" pitchFamily="34" charset="-122"/>
              </a:rPr>
              <a:t>个工作日内向</a:t>
            </a:r>
            <a:r>
              <a:rPr lang="zh-CN" altLang="en-US" sz="1600" dirty="0" smtClean="0">
                <a:solidFill>
                  <a:schemeClr val="bg1"/>
                </a:solidFill>
                <a:latin typeface="微软雅黑" pitchFamily="34" charset="-122"/>
                <a:ea typeface="微软雅黑" pitchFamily="34" charset="-122"/>
              </a:rPr>
              <a:t>本办法第六条规定的财政部门提起投诉。</a:t>
            </a:r>
            <a:endParaRPr lang="en-US" altLang="zh-CN" sz="1600" dirty="0" smtClean="0">
              <a:solidFill>
                <a:schemeClr val="bg1"/>
              </a:solidFill>
              <a:latin typeface="微软雅黑" pitchFamily="34" charset="-122"/>
              <a:ea typeface="微软雅黑" pitchFamily="34" charset="-122"/>
            </a:endParaRPr>
          </a:p>
          <a:p>
            <a:endParaRPr lang="zh-CN" altLang="en-US" sz="1600" dirty="0" smtClean="0"/>
          </a:p>
          <a:p>
            <a:pPr indent="457200" defTabSz="914309">
              <a:lnSpc>
                <a:spcPct val="150000"/>
              </a:lnSpc>
              <a:defRPr/>
            </a:pP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428610"/>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357158" y="500048"/>
            <a:ext cx="2500330"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prstClr val="white"/>
                </a:solidFill>
                <a:latin typeface="微软雅黑" pitchFamily="34" charset="-122"/>
                <a:ea typeface="微软雅黑" pitchFamily="34" charset="-122"/>
              </a:rPr>
              <a:t>（</a:t>
            </a:r>
            <a:r>
              <a:rPr lang="en-US" altLang="zh-CN" sz="1800" b="1" dirty="0" smtClean="0">
                <a:solidFill>
                  <a:prstClr val="white"/>
                </a:solidFill>
                <a:latin typeface="微软雅黑" pitchFamily="34" charset="-122"/>
                <a:ea typeface="微软雅黑" pitchFamily="34" charset="-122"/>
              </a:rPr>
              <a:t>12</a:t>
            </a:r>
            <a:r>
              <a:rPr lang="zh-CN" altLang="en-US" sz="1800" b="1" dirty="0" smtClean="0">
                <a:solidFill>
                  <a:prstClr val="white"/>
                </a:solidFill>
                <a:latin typeface="微软雅黑" pitchFamily="34" charset="-122"/>
                <a:ea typeface="微软雅黑" pitchFamily="34" charset="-122"/>
              </a:rPr>
              <a:t>个）</a:t>
            </a:r>
            <a:endParaRPr lang="zh-CN" altLang="en-US" sz="2800" b="1" dirty="0">
              <a:solidFill>
                <a:schemeClr val="bg1"/>
              </a:solidFill>
              <a:latin typeface="微软雅黑" pitchFamily="34" charset="-122"/>
              <a:ea typeface="微软雅黑" pitchFamily="34" charset="-122"/>
            </a:endParaRPr>
          </a:p>
        </p:txBody>
      </p:sp>
      <p:sp>
        <p:nvSpPr>
          <p:cNvPr id="6" name="矩形 5"/>
          <p:cNvSpPr/>
          <p:nvPr/>
        </p:nvSpPr>
        <p:spPr>
          <a:xfrm>
            <a:off x="714348" y="1063361"/>
            <a:ext cx="8001024" cy="3924151"/>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政府采购质疑和投诉办法</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a:t>
            </a:r>
            <a:r>
              <a:rPr lang="zh-CN" altLang="en-US" sz="1400" b="1" dirty="0" smtClean="0">
                <a:solidFill>
                  <a:schemeClr val="bg1"/>
                </a:solidFill>
                <a:latin typeface="微软雅黑" pitchFamily="34" charset="-122"/>
                <a:ea typeface="微软雅黑" pitchFamily="34" charset="-122"/>
              </a:rPr>
              <a:t>（</a:t>
            </a:r>
            <a:r>
              <a:rPr lang="en-US" altLang="zh-CN" sz="1400" b="1" dirty="0" smtClean="0">
                <a:solidFill>
                  <a:schemeClr val="bg1"/>
                </a:solidFill>
                <a:latin typeface="微软雅黑" pitchFamily="34" charset="-122"/>
                <a:ea typeface="微软雅黑" pitchFamily="34" charset="-122"/>
              </a:rPr>
              <a:t>6</a:t>
            </a:r>
            <a:r>
              <a:rPr lang="zh-CN" altLang="en-US" sz="1400" b="1" dirty="0" smtClean="0">
                <a:solidFill>
                  <a:schemeClr val="bg1"/>
                </a:solidFill>
                <a:latin typeface="微软雅黑" pitchFamily="34" charset="-122"/>
                <a:ea typeface="微软雅黑" pitchFamily="34" charset="-122"/>
              </a:rPr>
              <a:t>个）</a:t>
            </a:r>
            <a:endParaRPr lang="en-US" altLang="zh-CN" sz="1400" b="1" dirty="0" smtClean="0">
              <a:solidFill>
                <a:schemeClr val="bg1"/>
              </a:solidFill>
              <a:latin typeface="微软雅黑" pitchFamily="34" charset="-122"/>
              <a:ea typeface="微软雅黑" pitchFamily="34" charset="-122"/>
            </a:endParaRPr>
          </a:p>
          <a:p>
            <a:pPr defTabSz="914309">
              <a:lnSpc>
                <a:spcPct val="150000"/>
              </a:lnSpc>
              <a:defRPr/>
            </a:pPr>
            <a:endParaRPr lang="en-US" altLang="zh-CN" sz="1800" dirty="0" smtClean="0">
              <a:solidFill>
                <a:schemeClr val="bg1"/>
              </a:solidFill>
              <a:latin typeface="微软雅黑" pitchFamily="34" charset="-122"/>
              <a:ea typeface="微软雅黑" pitchFamily="34" charset="-122"/>
            </a:endParaRPr>
          </a:p>
          <a:p>
            <a:pPr algn="just"/>
            <a:r>
              <a:rPr lang="zh-CN" altLang="en-US" sz="1600" dirty="0" smtClean="0">
                <a:solidFill>
                  <a:schemeClr val="bg1"/>
                </a:solidFill>
                <a:latin typeface="微软雅黑" pitchFamily="34" charset="-122"/>
                <a:ea typeface="微软雅黑" pitchFamily="34" charset="-122"/>
              </a:rPr>
              <a:t>       第二十一条 财政部门收到投诉书后，应当在</a:t>
            </a:r>
            <a:r>
              <a:rPr lang="en-US" sz="1600" b="1" dirty="0" smtClean="0">
                <a:solidFill>
                  <a:srgbClr val="FFFF00"/>
                </a:solidFill>
                <a:latin typeface="微软雅黑" pitchFamily="34" charset="-122"/>
                <a:ea typeface="微软雅黑" pitchFamily="34" charset="-122"/>
              </a:rPr>
              <a:t>5</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进行审查，审查后按照下列情况处理：</a:t>
            </a:r>
          </a:p>
          <a:p>
            <a:pPr algn="just"/>
            <a:r>
              <a:rPr lang="zh-CN" altLang="en-US" sz="1600" dirty="0" smtClean="0">
                <a:solidFill>
                  <a:schemeClr val="bg1"/>
                </a:solidFill>
                <a:latin typeface="微软雅黑" pitchFamily="34" charset="-122"/>
                <a:ea typeface="微软雅黑" pitchFamily="34" charset="-122"/>
              </a:rPr>
              <a:t>　　（一）投诉书内容不符合本办法第十八条规定的，应当在收到投诉书</a:t>
            </a:r>
            <a:r>
              <a:rPr lang="en-US" sz="1600" b="1" dirty="0" smtClean="0">
                <a:solidFill>
                  <a:srgbClr val="FFFF00"/>
                </a:solidFill>
                <a:latin typeface="微软雅黑" pitchFamily="34" charset="-122"/>
                <a:ea typeface="微软雅黑" pitchFamily="34" charset="-122"/>
              </a:rPr>
              <a:t>5</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一次性书面通知投诉人补正。补正通知应当载明需要补正的事项和合理的补正期限。未按照补正期限进行补正或者补正后仍不符合规定的，不予受理。</a:t>
            </a:r>
          </a:p>
          <a:p>
            <a:pPr algn="just"/>
            <a:r>
              <a:rPr lang="zh-CN" altLang="en-US" sz="1600" dirty="0" smtClean="0">
                <a:solidFill>
                  <a:schemeClr val="bg1"/>
                </a:solidFill>
                <a:latin typeface="微软雅黑" pitchFamily="34" charset="-122"/>
                <a:ea typeface="微软雅黑" pitchFamily="34" charset="-122"/>
              </a:rPr>
              <a:t>　　（二）投诉不符合本办法第十九条规定条件的，应当在</a:t>
            </a:r>
            <a:r>
              <a:rPr lang="en-US" sz="1600" b="1" dirty="0" smtClean="0">
                <a:solidFill>
                  <a:srgbClr val="FFFF00"/>
                </a:solidFill>
                <a:latin typeface="微软雅黑" pitchFamily="34" charset="-122"/>
                <a:ea typeface="微软雅黑" pitchFamily="34" charset="-122"/>
              </a:rPr>
              <a:t>3</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书面告知投诉人不予受理，并说明理由。</a:t>
            </a:r>
          </a:p>
          <a:p>
            <a:pPr algn="just"/>
            <a:r>
              <a:rPr lang="zh-CN" altLang="en-US" sz="1600" dirty="0" smtClean="0">
                <a:solidFill>
                  <a:schemeClr val="bg1"/>
                </a:solidFill>
                <a:latin typeface="微软雅黑" pitchFamily="34" charset="-122"/>
                <a:ea typeface="微软雅黑" pitchFamily="34" charset="-122"/>
              </a:rPr>
              <a:t>　　（三）投诉不属于本部门管辖的，应当在</a:t>
            </a:r>
            <a:r>
              <a:rPr lang="en-US" sz="1600" b="1" dirty="0" smtClean="0">
                <a:solidFill>
                  <a:srgbClr val="FFFF00"/>
                </a:solidFill>
                <a:latin typeface="微软雅黑" pitchFamily="34" charset="-122"/>
                <a:ea typeface="微软雅黑" pitchFamily="34" charset="-122"/>
              </a:rPr>
              <a:t>3</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书面告知投诉人向有管辖权的部门提起投诉。</a:t>
            </a:r>
          </a:p>
          <a:p>
            <a:pPr algn="just"/>
            <a:r>
              <a:rPr lang="zh-CN" altLang="en-US" sz="1600" dirty="0" smtClean="0">
                <a:solidFill>
                  <a:schemeClr val="bg1"/>
                </a:solidFill>
                <a:latin typeface="微软雅黑" pitchFamily="34" charset="-122"/>
                <a:ea typeface="微软雅黑" pitchFamily="34" charset="-122"/>
              </a:rPr>
              <a:t>　　（四）投诉符合本办法第十八条、第十九条规定的，自收到投诉书之日起即为受理，并在收到投诉后</a:t>
            </a:r>
            <a:r>
              <a:rPr lang="en-US" sz="1600" b="1" dirty="0" smtClean="0">
                <a:solidFill>
                  <a:srgbClr val="FFFF00"/>
                </a:solidFill>
                <a:latin typeface="微软雅黑" pitchFamily="34" charset="-122"/>
                <a:ea typeface="微软雅黑" pitchFamily="34" charset="-122"/>
              </a:rPr>
              <a:t>8</a:t>
            </a:r>
            <a:r>
              <a:rPr lang="zh-CN" altLang="en-US" sz="1600" b="1" dirty="0" smtClean="0">
                <a:solidFill>
                  <a:srgbClr val="FFFF00"/>
                </a:solidFill>
                <a:latin typeface="微软雅黑" pitchFamily="34" charset="-122"/>
                <a:ea typeface="微软雅黑" pitchFamily="34" charset="-122"/>
              </a:rPr>
              <a:t>个工作内日</a:t>
            </a:r>
            <a:r>
              <a:rPr lang="zh-CN" altLang="en-US" sz="1600" dirty="0" smtClean="0">
                <a:solidFill>
                  <a:schemeClr val="bg1"/>
                </a:solidFill>
                <a:latin typeface="微软雅黑" pitchFamily="34" charset="-122"/>
                <a:ea typeface="微软雅黑" pitchFamily="34" charset="-122"/>
              </a:rPr>
              <a:t>向被投诉人和其他与投诉事项有关的当事人发出投诉答复通知书及投诉书副本。</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428610"/>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285720" y="500048"/>
            <a:ext cx="2643206"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prstClr val="white"/>
                </a:solidFill>
                <a:latin typeface="微软雅黑" pitchFamily="34" charset="-122"/>
                <a:ea typeface="微软雅黑" pitchFamily="34" charset="-122"/>
              </a:rPr>
              <a:t>（</a:t>
            </a:r>
            <a:r>
              <a:rPr lang="en-US" altLang="zh-CN" sz="1800" b="1" dirty="0" smtClean="0">
                <a:solidFill>
                  <a:prstClr val="white"/>
                </a:solidFill>
                <a:latin typeface="微软雅黑" pitchFamily="34" charset="-122"/>
                <a:ea typeface="微软雅黑" pitchFamily="34" charset="-122"/>
              </a:rPr>
              <a:t>12</a:t>
            </a:r>
            <a:r>
              <a:rPr lang="zh-CN" altLang="en-US" sz="1800" b="1" dirty="0" smtClean="0">
                <a:solidFill>
                  <a:prstClr val="white"/>
                </a:solidFill>
                <a:latin typeface="微软雅黑" pitchFamily="34" charset="-122"/>
                <a:ea typeface="微软雅黑" pitchFamily="34" charset="-122"/>
              </a:rPr>
              <a:t>个）</a:t>
            </a:r>
            <a:endParaRPr lang="zh-CN" altLang="en-US" sz="2800" b="1" dirty="0">
              <a:solidFill>
                <a:schemeClr val="bg1"/>
              </a:solidFill>
              <a:latin typeface="微软雅黑" pitchFamily="34" charset="-122"/>
              <a:ea typeface="微软雅黑" pitchFamily="34" charset="-122"/>
            </a:endParaRPr>
          </a:p>
        </p:txBody>
      </p:sp>
      <p:sp>
        <p:nvSpPr>
          <p:cNvPr id="6" name="矩形 5"/>
          <p:cNvSpPr/>
          <p:nvPr/>
        </p:nvSpPr>
        <p:spPr>
          <a:xfrm>
            <a:off x="357126" y="1142990"/>
            <a:ext cx="8644030" cy="4124206"/>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政府采购质疑和投诉办法</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a:t>
            </a:r>
            <a:endParaRPr lang="en-US" altLang="zh-CN" sz="1800" dirty="0" smtClean="0">
              <a:solidFill>
                <a:schemeClr val="bg1"/>
              </a:solidFill>
              <a:latin typeface="微软雅黑" pitchFamily="34" charset="-122"/>
              <a:ea typeface="微软雅黑" pitchFamily="34" charset="-122"/>
            </a:endParaRPr>
          </a:p>
          <a:p>
            <a:pPr>
              <a:lnSpc>
                <a:spcPct val="150000"/>
              </a:lnSpc>
            </a:pPr>
            <a:r>
              <a:rPr lang="zh-CN" altLang="en-US" sz="1600" dirty="0" smtClean="0">
                <a:solidFill>
                  <a:schemeClr val="bg1"/>
                </a:solidFill>
                <a:latin typeface="微软雅黑" pitchFamily="34" charset="-122"/>
                <a:ea typeface="微软雅黑" pitchFamily="34" charset="-122"/>
              </a:rPr>
              <a:t>        第二十二条 被投诉人和其他与投诉事项有关的当事人应当在收到投诉答复通知书及投诉书副本之日起</a:t>
            </a:r>
            <a:r>
              <a:rPr lang="en-US" sz="1600" b="1" dirty="0" smtClean="0">
                <a:solidFill>
                  <a:srgbClr val="FFFF00"/>
                </a:solidFill>
                <a:latin typeface="微软雅黑" pitchFamily="34" charset="-122"/>
                <a:ea typeface="微软雅黑" pitchFamily="34" charset="-122"/>
              </a:rPr>
              <a:t>5</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，以书面形式向财政部门作出说明，并提交相关证据、依据和其他有关材料。</a:t>
            </a:r>
          </a:p>
          <a:p>
            <a:pPr>
              <a:lnSpc>
                <a:spcPct val="150000"/>
              </a:lnSpc>
            </a:pPr>
            <a:r>
              <a:rPr lang="zh-CN" altLang="en-US" sz="1600" dirty="0" smtClean="0">
                <a:solidFill>
                  <a:schemeClr val="bg1"/>
                </a:solidFill>
                <a:latin typeface="微软雅黑" pitchFamily="34" charset="-122"/>
                <a:ea typeface="微软雅黑" pitchFamily="34" charset="-122"/>
              </a:rPr>
              <a:t>       第二十六条 财政部门应当自收到投诉之日起</a:t>
            </a:r>
            <a:r>
              <a:rPr lang="en-US" sz="1600" b="1" dirty="0" smtClean="0">
                <a:solidFill>
                  <a:srgbClr val="FFFF00"/>
                </a:solidFill>
                <a:latin typeface="微软雅黑" pitchFamily="34" charset="-122"/>
                <a:ea typeface="微软雅黑" pitchFamily="34" charset="-122"/>
              </a:rPr>
              <a:t>30</a:t>
            </a:r>
            <a:r>
              <a:rPr lang="zh-CN" altLang="en-US" sz="1600" b="1" dirty="0" smtClean="0">
                <a:solidFill>
                  <a:srgbClr val="FFFF00"/>
                </a:solidFill>
                <a:latin typeface="微软雅黑" pitchFamily="34" charset="-122"/>
                <a:ea typeface="微软雅黑" pitchFamily="34" charset="-122"/>
              </a:rPr>
              <a:t>个工作日内</a:t>
            </a:r>
            <a:r>
              <a:rPr lang="zh-CN" altLang="en-US" sz="1600" dirty="0" smtClean="0">
                <a:solidFill>
                  <a:schemeClr val="bg1"/>
                </a:solidFill>
                <a:latin typeface="微软雅黑" pitchFamily="34" charset="-122"/>
                <a:ea typeface="微软雅黑" pitchFamily="34" charset="-122"/>
              </a:rPr>
              <a:t>，对投诉事项作出处理决定。</a:t>
            </a:r>
            <a:endParaRPr lang="en-US" altLang="zh-CN" sz="1600" dirty="0" smtClean="0">
              <a:solidFill>
                <a:schemeClr val="bg1"/>
              </a:solidFill>
              <a:latin typeface="微软雅黑" pitchFamily="34" charset="-122"/>
              <a:ea typeface="微软雅黑" pitchFamily="34" charset="-122"/>
            </a:endParaRPr>
          </a:p>
          <a:p>
            <a:pPr>
              <a:lnSpc>
                <a:spcPct val="150000"/>
              </a:lnSpc>
            </a:pPr>
            <a:r>
              <a:rPr lang="zh-CN" altLang="en-US" sz="1600" dirty="0" smtClean="0">
                <a:solidFill>
                  <a:schemeClr val="bg1"/>
                </a:solidFill>
                <a:latin typeface="微软雅黑" pitchFamily="34" charset="-122"/>
                <a:ea typeface="微软雅黑" pitchFamily="34" charset="-122"/>
              </a:rPr>
              <a:t>       第二十八条 财政部门在处理投诉事项期间，可以视具体情况书面通知采购人和采购代理机构暂停采购活动，暂停采购活动时间最长</a:t>
            </a:r>
            <a:r>
              <a:rPr lang="zh-CN" altLang="en-US" sz="1600" b="1" dirty="0" smtClean="0">
                <a:solidFill>
                  <a:srgbClr val="FFFF00"/>
                </a:solidFill>
                <a:latin typeface="微软雅黑" pitchFamily="34" charset="-122"/>
                <a:ea typeface="微软雅黑" pitchFamily="34" charset="-122"/>
              </a:rPr>
              <a:t>不得超过</a:t>
            </a:r>
            <a:r>
              <a:rPr lang="en-US" sz="1600" b="1" dirty="0" smtClean="0">
                <a:solidFill>
                  <a:srgbClr val="FFFF00"/>
                </a:solidFill>
                <a:latin typeface="微软雅黑" pitchFamily="34" charset="-122"/>
                <a:ea typeface="微软雅黑" pitchFamily="34" charset="-122"/>
              </a:rPr>
              <a:t>30</a:t>
            </a:r>
            <a:r>
              <a:rPr lang="zh-CN" altLang="en-US" sz="1600" b="1" dirty="0" smtClean="0">
                <a:solidFill>
                  <a:srgbClr val="FFFF00"/>
                </a:solidFill>
                <a:latin typeface="微软雅黑" pitchFamily="34" charset="-122"/>
                <a:ea typeface="微软雅黑" pitchFamily="34" charset="-122"/>
              </a:rPr>
              <a:t>日</a:t>
            </a:r>
            <a:r>
              <a:rPr lang="zh-CN" altLang="en-US" sz="1600" dirty="0" smtClean="0">
                <a:solidFill>
                  <a:schemeClr val="bg1"/>
                </a:solidFill>
                <a:latin typeface="微软雅黑" pitchFamily="34" charset="-122"/>
                <a:ea typeface="微软雅黑" pitchFamily="34" charset="-122"/>
              </a:rPr>
              <a:t>。</a:t>
            </a:r>
          </a:p>
          <a:p>
            <a:pPr>
              <a:lnSpc>
                <a:spcPct val="150000"/>
              </a:lnSpc>
            </a:pPr>
            <a:r>
              <a:rPr lang="zh-CN" altLang="en-US" sz="1600" dirty="0" smtClean="0">
                <a:solidFill>
                  <a:schemeClr val="bg1"/>
                </a:solidFill>
                <a:latin typeface="微软雅黑" pitchFamily="34" charset="-122"/>
                <a:ea typeface="微软雅黑" pitchFamily="34" charset="-122"/>
              </a:rPr>
              <a:t>　　采购人和采购代理机构收到暂停采购活动通知后应当立即中止采购活动，在法定的暂停期限结束前或者财政部门发出恢复采购活动通知前，不得进行该项采购活动。</a:t>
            </a:r>
          </a:p>
          <a:p>
            <a:endParaRPr lang="zh-CN" altLang="en-US" sz="1600" dirty="0" smtClean="0"/>
          </a:p>
          <a:p>
            <a:pPr indent="457200" defTabSz="914309">
              <a:lnSpc>
                <a:spcPct val="150000"/>
              </a:lnSpc>
              <a:defRPr/>
            </a:pP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4944102-01D4-4A18-93C0-7D4917604AF1}"/>
              </a:ext>
            </a:extLst>
          </p:cNvPr>
          <p:cNvSpPr/>
          <p:nvPr/>
        </p:nvSpPr>
        <p:spPr>
          <a:xfrm>
            <a:off x="-9525" y="428610"/>
            <a:ext cx="295275" cy="519113"/>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09" eaLnBrk="1" fontAlgn="auto" hangingPunct="1">
              <a:spcBef>
                <a:spcPts val="0"/>
              </a:spcBef>
              <a:spcAft>
                <a:spcPts val="0"/>
              </a:spcAft>
              <a:defRPr/>
            </a:pPr>
            <a:endParaRPr lang="zh-CN" altLang="en-US"/>
          </a:p>
        </p:txBody>
      </p:sp>
      <p:sp>
        <p:nvSpPr>
          <p:cNvPr id="5" name="文本框 14"/>
          <p:cNvSpPr txBox="1">
            <a:spLocks noChangeArrowheads="1"/>
          </p:cNvSpPr>
          <p:nvPr/>
        </p:nvSpPr>
        <p:spPr bwMode="auto">
          <a:xfrm>
            <a:off x="285720" y="500048"/>
            <a:ext cx="2786082" cy="43088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800" b="1" dirty="0" smtClean="0">
                <a:solidFill>
                  <a:schemeClr val="bg1"/>
                </a:solidFill>
                <a:latin typeface="微软雅黑" pitchFamily="34" charset="-122"/>
                <a:ea typeface="微软雅黑" pitchFamily="34" charset="-122"/>
              </a:rPr>
              <a:t>重要时限</a:t>
            </a:r>
            <a:r>
              <a:rPr lang="zh-CN" altLang="en-US" sz="1800" b="1" dirty="0" smtClean="0">
                <a:solidFill>
                  <a:prstClr val="white"/>
                </a:solidFill>
                <a:latin typeface="微软雅黑" pitchFamily="34" charset="-122"/>
                <a:ea typeface="微软雅黑" pitchFamily="34" charset="-122"/>
              </a:rPr>
              <a:t>（</a:t>
            </a:r>
            <a:r>
              <a:rPr lang="en-US" altLang="zh-CN" sz="1800" b="1" dirty="0" smtClean="0">
                <a:solidFill>
                  <a:prstClr val="white"/>
                </a:solidFill>
                <a:latin typeface="微软雅黑" pitchFamily="34" charset="-122"/>
                <a:ea typeface="微软雅黑" pitchFamily="34" charset="-122"/>
              </a:rPr>
              <a:t>12</a:t>
            </a:r>
            <a:r>
              <a:rPr lang="zh-CN" altLang="en-US" sz="1800" b="1" dirty="0" smtClean="0">
                <a:solidFill>
                  <a:prstClr val="white"/>
                </a:solidFill>
                <a:latin typeface="微软雅黑" pitchFamily="34" charset="-122"/>
                <a:ea typeface="微软雅黑" pitchFamily="34" charset="-122"/>
              </a:rPr>
              <a:t>个）</a:t>
            </a:r>
            <a:endParaRPr lang="zh-CN" altLang="en-US" sz="2800" b="1" dirty="0">
              <a:solidFill>
                <a:schemeClr val="bg1"/>
              </a:solidFill>
              <a:latin typeface="微软雅黑" pitchFamily="34" charset="-122"/>
              <a:ea typeface="微软雅黑" pitchFamily="34" charset="-122"/>
            </a:endParaRPr>
          </a:p>
        </p:txBody>
      </p:sp>
      <p:sp>
        <p:nvSpPr>
          <p:cNvPr id="6" name="矩形 5"/>
          <p:cNvSpPr/>
          <p:nvPr/>
        </p:nvSpPr>
        <p:spPr>
          <a:xfrm>
            <a:off x="357126" y="1071552"/>
            <a:ext cx="8644030" cy="4124206"/>
          </a:xfrm>
          <a:prstGeom prst="rect">
            <a:avLst/>
          </a:prstGeom>
        </p:spPr>
        <p:txBody>
          <a:bodyPr wrap="square">
            <a:spAutoFit/>
          </a:bodyPr>
          <a:lstStyle/>
          <a:p>
            <a:pPr defTabSz="914309">
              <a:lnSpc>
                <a:spcPct val="150000"/>
              </a:lnSpc>
              <a:defRPr/>
            </a:pP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政府采购质疑和投诉办法</a:t>
            </a:r>
            <a:r>
              <a:rPr lang="en-US" altLang="zh-CN" sz="2000" b="1" dirty="0" smtClean="0">
                <a:solidFill>
                  <a:schemeClr val="bg1"/>
                </a:solidFill>
                <a:latin typeface="微软雅黑" pitchFamily="34" charset="-122"/>
                <a:ea typeface="微软雅黑" pitchFamily="34" charset="-122"/>
              </a:rPr>
              <a:t>》</a:t>
            </a:r>
            <a:r>
              <a:rPr lang="zh-CN" altLang="en-US" sz="2000" b="1" dirty="0" smtClean="0">
                <a:solidFill>
                  <a:schemeClr val="bg1"/>
                </a:solidFill>
                <a:latin typeface="微软雅黑" pitchFamily="34" charset="-122"/>
                <a:ea typeface="微软雅黑" pitchFamily="34" charset="-122"/>
              </a:rPr>
              <a:t>（</a:t>
            </a:r>
            <a:r>
              <a:rPr lang="en-US" altLang="zh-CN" sz="2000" b="1" dirty="0" smtClean="0">
                <a:solidFill>
                  <a:schemeClr val="bg1"/>
                </a:solidFill>
                <a:latin typeface="微软雅黑" pitchFamily="34" charset="-122"/>
                <a:ea typeface="微软雅黑" pitchFamily="34" charset="-122"/>
              </a:rPr>
              <a:t>94</a:t>
            </a:r>
            <a:r>
              <a:rPr lang="zh-CN" altLang="en-US" sz="2000" b="1" dirty="0" smtClean="0">
                <a:solidFill>
                  <a:schemeClr val="bg1"/>
                </a:solidFill>
                <a:latin typeface="微软雅黑" pitchFamily="34" charset="-122"/>
                <a:ea typeface="微软雅黑" pitchFamily="34" charset="-122"/>
              </a:rPr>
              <a:t>号令）</a:t>
            </a:r>
            <a:endParaRPr lang="en-US" altLang="zh-CN" sz="1800" dirty="0" smtClean="0">
              <a:solidFill>
                <a:schemeClr val="bg1"/>
              </a:solidFill>
              <a:latin typeface="微软雅黑" pitchFamily="34" charset="-122"/>
              <a:ea typeface="微软雅黑" pitchFamily="34" charset="-122"/>
            </a:endParaRPr>
          </a:p>
          <a:p>
            <a:pPr>
              <a:lnSpc>
                <a:spcPct val="150000"/>
              </a:lnSpc>
            </a:pPr>
            <a:r>
              <a:rPr lang="zh-CN" altLang="en-US" sz="1600" dirty="0" smtClean="0"/>
              <a:t>　     </a:t>
            </a:r>
            <a:r>
              <a:rPr lang="zh-CN" altLang="en-US" sz="1600" dirty="0" smtClean="0">
                <a:solidFill>
                  <a:schemeClr val="bg1"/>
                </a:solidFill>
                <a:latin typeface="微软雅黑" pitchFamily="34" charset="-122"/>
                <a:ea typeface="微软雅黑" pitchFamily="34" charset="-122"/>
              </a:rPr>
              <a:t>第三十七条 投诉人在全国范围</a:t>
            </a:r>
            <a:r>
              <a:rPr lang="en-US" sz="1600" b="1" dirty="0" smtClean="0">
                <a:solidFill>
                  <a:srgbClr val="FFFF00"/>
                </a:solidFill>
                <a:latin typeface="微软雅黑" pitchFamily="34" charset="-122"/>
                <a:ea typeface="微软雅黑" pitchFamily="34" charset="-122"/>
              </a:rPr>
              <a:t>12</a:t>
            </a:r>
            <a:r>
              <a:rPr lang="zh-CN" altLang="en-US" sz="1600" b="1" dirty="0" smtClean="0">
                <a:solidFill>
                  <a:srgbClr val="FFFF00"/>
                </a:solidFill>
                <a:latin typeface="微软雅黑" pitchFamily="34" charset="-122"/>
                <a:ea typeface="微软雅黑" pitchFamily="34" charset="-122"/>
              </a:rPr>
              <a:t>个月内三次以上</a:t>
            </a:r>
            <a:r>
              <a:rPr lang="zh-CN" altLang="en-US" sz="1600" dirty="0" smtClean="0">
                <a:solidFill>
                  <a:schemeClr val="bg1"/>
                </a:solidFill>
                <a:latin typeface="微软雅黑" pitchFamily="34" charset="-122"/>
                <a:ea typeface="微软雅黑" pitchFamily="34" charset="-122"/>
              </a:rPr>
              <a:t>投诉查无实据的，由财政部门列入不良行为记录名单。</a:t>
            </a:r>
          </a:p>
          <a:p>
            <a:pPr>
              <a:lnSpc>
                <a:spcPct val="150000"/>
              </a:lnSpc>
            </a:pPr>
            <a:r>
              <a:rPr lang="zh-CN" altLang="en-US" sz="1600" dirty="0" smtClean="0">
                <a:solidFill>
                  <a:schemeClr val="bg1"/>
                </a:solidFill>
                <a:latin typeface="微软雅黑" pitchFamily="34" charset="-122"/>
                <a:ea typeface="微软雅黑" pitchFamily="34" charset="-122"/>
              </a:rPr>
              <a:t>　　投诉人有下列行为之一的，属于虚假、恶意投诉，由财政部门列入不良行为记录名单，禁止其</a:t>
            </a:r>
            <a:r>
              <a:rPr lang="en-US" sz="1600" b="1" dirty="0" smtClean="0">
                <a:solidFill>
                  <a:srgbClr val="FFFF00"/>
                </a:solidFill>
                <a:latin typeface="微软雅黑" pitchFamily="34" charset="-122"/>
                <a:ea typeface="微软雅黑" pitchFamily="34" charset="-122"/>
              </a:rPr>
              <a:t>1</a:t>
            </a:r>
            <a:r>
              <a:rPr lang="zh-CN" altLang="en-US" sz="1600" b="1" dirty="0" smtClean="0">
                <a:solidFill>
                  <a:srgbClr val="FFFF00"/>
                </a:solidFill>
                <a:latin typeface="微软雅黑" pitchFamily="34" charset="-122"/>
                <a:ea typeface="微软雅黑" pitchFamily="34" charset="-122"/>
              </a:rPr>
              <a:t>至</a:t>
            </a:r>
            <a:r>
              <a:rPr lang="en-US" sz="1600" b="1" dirty="0" smtClean="0">
                <a:solidFill>
                  <a:srgbClr val="FFFF00"/>
                </a:solidFill>
                <a:latin typeface="微软雅黑" pitchFamily="34" charset="-122"/>
                <a:ea typeface="微软雅黑" pitchFamily="34" charset="-122"/>
              </a:rPr>
              <a:t>3</a:t>
            </a:r>
            <a:r>
              <a:rPr lang="zh-CN" altLang="en-US" sz="1600" b="1" dirty="0" smtClean="0">
                <a:solidFill>
                  <a:srgbClr val="FFFF00"/>
                </a:solidFill>
                <a:latin typeface="微软雅黑" pitchFamily="34" charset="-122"/>
                <a:ea typeface="微软雅黑" pitchFamily="34" charset="-122"/>
              </a:rPr>
              <a:t>年内</a:t>
            </a:r>
            <a:r>
              <a:rPr lang="zh-CN" altLang="en-US" sz="1600" dirty="0" smtClean="0">
                <a:solidFill>
                  <a:schemeClr val="bg1"/>
                </a:solidFill>
                <a:latin typeface="微软雅黑" pitchFamily="34" charset="-122"/>
                <a:ea typeface="微软雅黑" pitchFamily="34" charset="-122"/>
              </a:rPr>
              <a:t>参加政府采购活动：</a:t>
            </a:r>
          </a:p>
          <a:p>
            <a:pPr>
              <a:lnSpc>
                <a:spcPct val="150000"/>
              </a:lnSpc>
            </a:pPr>
            <a:r>
              <a:rPr lang="zh-CN" altLang="en-US" sz="1600" dirty="0" smtClean="0">
                <a:solidFill>
                  <a:schemeClr val="bg1"/>
                </a:solidFill>
                <a:latin typeface="微软雅黑" pitchFamily="34" charset="-122"/>
                <a:ea typeface="微软雅黑" pitchFamily="34" charset="-122"/>
              </a:rPr>
              <a:t>　　（一）捏造事实</a:t>
            </a:r>
            <a:r>
              <a:rPr lang="en-US" sz="1600" dirty="0" smtClean="0">
                <a:solidFill>
                  <a:schemeClr val="bg1"/>
                </a:solidFill>
                <a:latin typeface="微软雅黑" pitchFamily="34" charset="-122"/>
                <a:ea typeface="微软雅黑" pitchFamily="34" charset="-122"/>
              </a:rPr>
              <a:t>;</a:t>
            </a:r>
            <a:endParaRPr lang="zh-CN" altLang="en-US" sz="1600" dirty="0" smtClean="0">
              <a:solidFill>
                <a:schemeClr val="bg1"/>
              </a:solidFill>
              <a:latin typeface="微软雅黑" pitchFamily="34" charset="-122"/>
              <a:ea typeface="微软雅黑" pitchFamily="34" charset="-122"/>
            </a:endParaRPr>
          </a:p>
          <a:p>
            <a:pPr>
              <a:lnSpc>
                <a:spcPct val="150000"/>
              </a:lnSpc>
            </a:pPr>
            <a:r>
              <a:rPr lang="zh-CN" altLang="en-US" sz="1600" dirty="0" smtClean="0">
                <a:solidFill>
                  <a:schemeClr val="bg1"/>
                </a:solidFill>
                <a:latin typeface="微软雅黑" pitchFamily="34" charset="-122"/>
                <a:ea typeface="微软雅黑" pitchFamily="34" charset="-122"/>
              </a:rPr>
              <a:t>　　（二）提供虚假材料</a:t>
            </a:r>
            <a:r>
              <a:rPr lang="en-US" sz="1600" dirty="0" smtClean="0">
                <a:solidFill>
                  <a:schemeClr val="bg1"/>
                </a:solidFill>
                <a:latin typeface="微软雅黑" pitchFamily="34" charset="-122"/>
                <a:ea typeface="微软雅黑" pitchFamily="34" charset="-122"/>
              </a:rPr>
              <a:t>;</a:t>
            </a:r>
            <a:endParaRPr lang="zh-CN" altLang="en-US" sz="1600" dirty="0" smtClean="0">
              <a:solidFill>
                <a:schemeClr val="bg1"/>
              </a:solidFill>
              <a:latin typeface="微软雅黑" pitchFamily="34" charset="-122"/>
              <a:ea typeface="微软雅黑" pitchFamily="34" charset="-122"/>
            </a:endParaRPr>
          </a:p>
          <a:p>
            <a:pPr>
              <a:lnSpc>
                <a:spcPct val="150000"/>
              </a:lnSpc>
            </a:pPr>
            <a:r>
              <a:rPr lang="zh-CN" altLang="en-US" sz="1600" dirty="0" smtClean="0">
                <a:solidFill>
                  <a:schemeClr val="bg1"/>
                </a:solidFill>
                <a:latin typeface="微软雅黑" pitchFamily="34" charset="-122"/>
                <a:ea typeface="微软雅黑" pitchFamily="34" charset="-122"/>
              </a:rPr>
              <a:t>　　（三）以非法手段取得证明材料。证据来源的合法性存在明显疑问，投诉人无法证明其取得方式合法的，视为以非法手段取得证明材料。</a:t>
            </a:r>
          </a:p>
          <a:p>
            <a:endParaRPr lang="zh-CN" altLang="en-US" sz="1600" dirty="0" smtClean="0"/>
          </a:p>
          <a:p>
            <a:pPr indent="457200" defTabSz="914309">
              <a:lnSpc>
                <a:spcPct val="150000"/>
              </a:lnSpc>
              <a:defRPr/>
            </a:pP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3"/>
          <p:cNvSpPr>
            <a:spLocks noChangeArrowheads="1"/>
          </p:cNvSpPr>
          <p:nvPr/>
        </p:nvSpPr>
        <p:spPr bwMode="auto">
          <a:xfrm>
            <a:off x="1923862" y="1484297"/>
            <a:ext cx="5268916" cy="1275052"/>
          </a:xfrm>
          <a:prstGeom prst="rect">
            <a:avLst/>
          </a:prstGeom>
          <a:solidFill>
            <a:srgbClr val="0D0D0D">
              <a:alpha val="12941"/>
            </a:srgbClr>
          </a:solidFill>
          <a:ln w="9525">
            <a:noFill/>
            <a:miter lim="800000"/>
            <a:headEnd/>
            <a:tailEnd/>
          </a:ln>
        </p:spPr>
        <p:txBody>
          <a:bodyPr lIns="63651" tIns="31826" rIns="63651" bIns="31826" anchor="ctr"/>
          <a:lstStyle/>
          <a:p>
            <a:pPr algn="ctr" eaLnBrk="1" hangingPunct="1"/>
            <a:endParaRPr lang="zh-CN" altLang="en-US">
              <a:solidFill>
                <a:srgbClr val="FFFFFF"/>
              </a:solidFill>
            </a:endParaRPr>
          </a:p>
        </p:txBody>
      </p:sp>
      <p:grpSp>
        <p:nvGrpSpPr>
          <p:cNvPr id="66" name="组合 4"/>
          <p:cNvGrpSpPr>
            <a:grpSpLocks/>
          </p:cNvGrpSpPr>
          <p:nvPr/>
        </p:nvGrpSpPr>
        <p:grpSpPr bwMode="auto">
          <a:xfrm>
            <a:off x="1791390" y="1933708"/>
            <a:ext cx="681941" cy="585473"/>
            <a:chOff x="0" y="0"/>
            <a:chExt cx="4262236" cy="4090401"/>
          </a:xfrm>
        </p:grpSpPr>
        <p:sp>
          <p:nvSpPr>
            <p:cNvPr id="67" name="等腰三角形 5"/>
            <p:cNvSpPr>
              <a:spLocks noChangeArrowheads="1"/>
            </p:cNvSpPr>
            <p:nvPr/>
          </p:nvSpPr>
          <p:spPr bwMode="auto">
            <a:xfrm>
              <a:off x="0" y="0"/>
              <a:ext cx="3320425" cy="3450557"/>
            </a:xfrm>
            <a:prstGeom prst="triangle">
              <a:avLst>
                <a:gd name="adj" fmla="val 100000"/>
              </a:avLst>
            </a:prstGeom>
            <a:solidFill>
              <a:schemeClr val="bg1">
                <a:alpha val="39999"/>
              </a:schemeClr>
            </a:solidFill>
            <a:ln w="9525">
              <a:noFill/>
              <a:miter lim="800000"/>
              <a:headEnd/>
              <a:tailEnd/>
            </a:ln>
          </p:spPr>
          <p:txBody>
            <a:bodyPr anchor="ctr"/>
            <a:lstStyle/>
            <a:p>
              <a:pPr algn="ctr" eaLnBrk="1" hangingPunct="1"/>
              <a:endParaRPr lang="zh-CN" altLang="en-US">
                <a:solidFill>
                  <a:srgbClr val="FFFFFF"/>
                </a:solidFill>
              </a:endParaRPr>
            </a:p>
          </p:txBody>
        </p:sp>
        <p:sp>
          <p:nvSpPr>
            <p:cNvPr id="68" name="等腰三角形 6"/>
            <p:cNvSpPr>
              <a:spLocks noChangeArrowheads="1"/>
            </p:cNvSpPr>
            <p:nvPr/>
          </p:nvSpPr>
          <p:spPr bwMode="auto">
            <a:xfrm rot="5400000">
              <a:off x="2111240" y="1939404"/>
              <a:ext cx="2418364" cy="1883627"/>
            </a:xfrm>
            <a:prstGeom prst="triangle">
              <a:avLst>
                <a:gd name="adj" fmla="val 100000"/>
              </a:avLst>
            </a:prstGeom>
            <a:noFill/>
            <a:ln w="12700">
              <a:solidFill>
                <a:schemeClr val="bg1"/>
              </a:solidFill>
              <a:miter lim="800000"/>
              <a:headEnd/>
              <a:tailEnd/>
            </a:ln>
          </p:spPr>
          <p:txBody>
            <a:bodyPr anchor="ctr"/>
            <a:lstStyle/>
            <a:p>
              <a:pPr algn="ctr" eaLnBrk="1" hangingPunct="1"/>
              <a:endParaRPr lang="zh-CN" altLang="en-US">
                <a:solidFill>
                  <a:srgbClr val="FFFFFF"/>
                </a:solidFill>
              </a:endParaRPr>
            </a:p>
          </p:txBody>
        </p:sp>
        <p:sp>
          <p:nvSpPr>
            <p:cNvPr id="69" name="椭圆 7"/>
            <p:cNvSpPr>
              <a:spLocks noChangeArrowheads="1"/>
            </p:cNvSpPr>
            <p:nvPr/>
          </p:nvSpPr>
          <p:spPr bwMode="auto">
            <a:xfrm>
              <a:off x="3641610" y="1672038"/>
              <a:ext cx="58872" cy="53241"/>
            </a:xfrm>
            <a:prstGeom prst="ellipse">
              <a:avLst/>
            </a:prstGeom>
            <a:solidFill>
              <a:schemeClr val="bg1"/>
            </a:solidFill>
            <a:ln w="12700">
              <a:solidFill>
                <a:schemeClr val="bg1"/>
              </a:solidFill>
              <a:round/>
              <a:headEnd/>
              <a:tailEnd/>
            </a:ln>
          </p:spPr>
          <p:txBody>
            <a:bodyPr anchor="ctr"/>
            <a:lstStyle/>
            <a:p>
              <a:pPr algn="ctr" eaLnBrk="1" hangingPunct="1"/>
              <a:endParaRPr lang="zh-CN" altLang="en-US">
                <a:solidFill>
                  <a:srgbClr val="FFFFFF"/>
                </a:solidFill>
              </a:endParaRPr>
            </a:p>
          </p:txBody>
        </p:sp>
      </p:grpSp>
      <p:grpSp>
        <p:nvGrpSpPr>
          <p:cNvPr id="70" name="组合 8"/>
          <p:cNvGrpSpPr>
            <a:grpSpLocks/>
          </p:cNvGrpSpPr>
          <p:nvPr/>
        </p:nvGrpSpPr>
        <p:grpSpPr bwMode="auto">
          <a:xfrm>
            <a:off x="6888669" y="2189338"/>
            <a:ext cx="609370" cy="570011"/>
            <a:chOff x="0" y="0"/>
            <a:chExt cx="3449737" cy="3606178"/>
          </a:xfrm>
        </p:grpSpPr>
        <p:sp>
          <p:nvSpPr>
            <p:cNvPr id="71" name="等腰三角形 9"/>
            <p:cNvSpPr>
              <a:spLocks noChangeArrowheads="1"/>
            </p:cNvSpPr>
            <p:nvPr/>
          </p:nvSpPr>
          <p:spPr bwMode="auto">
            <a:xfrm rot="716823">
              <a:off x="0" y="0"/>
              <a:ext cx="3320428" cy="3450556"/>
            </a:xfrm>
            <a:prstGeom prst="triangle">
              <a:avLst>
                <a:gd name="adj" fmla="val 50000"/>
              </a:avLst>
            </a:prstGeom>
            <a:solidFill>
              <a:schemeClr val="bg1">
                <a:alpha val="39999"/>
              </a:schemeClr>
            </a:solidFill>
            <a:ln w="9525">
              <a:noFill/>
              <a:miter lim="800000"/>
              <a:headEnd/>
              <a:tailEnd/>
            </a:ln>
          </p:spPr>
          <p:txBody>
            <a:bodyPr anchor="ctr"/>
            <a:lstStyle/>
            <a:p>
              <a:pPr algn="ctr" eaLnBrk="1" hangingPunct="1"/>
              <a:endParaRPr lang="zh-CN" altLang="en-US">
                <a:solidFill>
                  <a:srgbClr val="FFFFFF"/>
                </a:solidFill>
              </a:endParaRPr>
            </a:p>
          </p:txBody>
        </p:sp>
        <p:sp>
          <p:nvSpPr>
            <p:cNvPr id="72" name="等腰三角形 10"/>
            <p:cNvSpPr>
              <a:spLocks noChangeArrowheads="1"/>
            </p:cNvSpPr>
            <p:nvPr/>
          </p:nvSpPr>
          <p:spPr bwMode="auto">
            <a:xfrm rot="-2580544">
              <a:off x="868895" y="1325164"/>
              <a:ext cx="2014750" cy="2281014"/>
            </a:xfrm>
            <a:prstGeom prst="triangle">
              <a:avLst>
                <a:gd name="adj" fmla="val 50000"/>
              </a:avLst>
            </a:prstGeom>
            <a:noFill/>
            <a:ln w="12700">
              <a:solidFill>
                <a:schemeClr val="bg1"/>
              </a:solidFill>
              <a:miter lim="800000"/>
              <a:headEnd/>
              <a:tailEnd/>
            </a:ln>
          </p:spPr>
          <p:txBody>
            <a:bodyPr anchor="ctr"/>
            <a:lstStyle/>
            <a:p>
              <a:pPr algn="ctr" eaLnBrk="1" hangingPunct="1"/>
              <a:endParaRPr lang="zh-CN" altLang="en-US">
                <a:solidFill>
                  <a:srgbClr val="FFFFFF"/>
                </a:solidFill>
              </a:endParaRPr>
            </a:p>
          </p:txBody>
        </p:sp>
        <p:sp>
          <p:nvSpPr>
            <p:cNvPr id="73" name="椭圆 11"/>
            <p:cNvSpPr>
              <a:spLocks noChangeArrowheads="1"/>
            </p:cNvSpPr>
            <p:nvPr/>
          </p:nvSpPr>
          <p:spPr bwMode="auto">
            <a:xfrm>
              <a:off x="3390865" y="1639209"/>
              <a:ext cx="58872" cy="53241"/>
            </a:xfrm>
            <a:prstGeom prst="ellipse">
              <a:avLst/>
            </a:prstGeom>
            <a:solidFill>
              <a:schemeClr val="bg1"/>
            </a:solidFill>
            <a:ln w="12700">
              <a:solidFill>
                <a:schemeClr val="bg1"/>
              </a:solidFill>
              <a:round/>
              <a:headEnd/>
              <a:tailEnd/>
            </a:ln>
          </p:spPr>
          <p:txBody>
            <a:bodyPr anchor="ctr"/>
            <a:lstStyle/>
            <a:p>
              <a:pPr algn="ctr" eaLnBrk="1" hangingPunct="1"/>
              <a:endParaRPr lang="zh-CN" altLang="en-US">
                <a:solidFill>
                  <a:srgbClr val="FFFFFF"/>
                </a:solidFill>
              </a:endParaRPr>
            </a:p>
          </p:txBody>
        </p:sp>
      </p:grpSp>
      <p:cxnSp>
        <p:nvCxnSpPr>
          <p:cNvPr id="77" name="直接连接符 16"/>
          <p:cNvCxnSpPr>
            <a:cxnSpLocks noChangeShapeType="1"/>
          </p:cNvCxnSpPr>
          <p:nvPr/>
        </p:nvCxnSpPr>
        <p:spPr bwMode="auto">
          <a:xfrm flipH="1">
            <a:off x="1961876" y="2955194"/>
            <a:ext cx="1438757" cy="0"/>
          </a:xfrm>
          <a:prstGeom prst="line">
            <a:avLst/>
          </a:prstGeom>
          <a:noFill/>
          <a:ln w="6350">
            <a:solidFill>
              <a:schemeClr val="bg1"/>
            </a:solidFill>
            <a:round/>
            <a:headEnd/>
            <a:tailEnd/>
          </a:ln>
        </p:spPr>
      </p:cxnSp>
      <p:cxnSp>
        <p:nvCxnSpPr>
          <p:cNvPr id="78" name="直接连接符 17"/>
          <p:cNvCxnSpPr>
            <a:cxnSpLocks noChangeShapeType="1"/>
          </p:cNvCxnSpPr>
          <p:nvPr/>
        </p:nvCxnSpPr>
        <p:spPr bwMode="auto">
          <a:xfrm flipH="1">
            <a:off x="5707944" y="2955194"/>
            <a:ext cx="1475619" cy="0"/>
          </a:xfrm>
          <a:prstGeom prst="line">
            <a:avLst/>
          </a:prstGeom>
          <a:noFill/>
          <a:ln w="6350">
            <a:solidFill>
              <a:schemeClr val="bg1"/>
            </a:solidFill>
            <a:round/>
            <a:headEnd/>
            <a:tailEnd/>
          </a:ln>
        </p:spPr>
      </p:cxnSp>
      <p:sp>
        <p:nvSpPr>
          <p:cNvPr id="79" name="椭圆 18"/>
          <p:cNvSpPr>
            <a:spLocks noChangeArrowheads="1"/>
          </p:cNvSpPr>
          <p:nvPr/>
        </p:nvSpPr>
        <p:spPr bwMode="auto">
          <a:xfrm>
            <a:off x="1926166" y="2931486"/>
            <a:ext cx="54141" cy="47415"/>
          </a:xfrm>
          <a:prstGeom prst="ellipse">
            <a:avLst/>
          </a:prstGeom>
          <a:solidFill>
            <a:schemeClr val="bg1"/>
          </a:solidFill>
          <a:ln w="12700">
            <a:solidFill>
              <a:schemeClr val="bg1"/>
            </a:solidFill>
            <a:round/>
            <a:headEnd/>
            <a:tailEnd/>
          </a:ln>
        </p:spPr>
        <p:txBody>
          <a:bodyPr lIns="63651" tIns="31826" rIns="63651" bIns="31826" anchor="ctr"/>
          <a:lstStyle/>
          <a:p>
            <a:pPr algn="ctr" eaLnBrk="1" hangingPunct="1"/>
            <a:endParaRPr lang="zh-CN" altLang="en-US">
              <a:solidFill>
                <a:srgbClr val="FFFFFF"/>
              </a:solidFill>
            </a:endParaRPr>
          </a:p>
        </p:txBody>
      </p:sp>
      <p:sp>
        <p:nvSpPr>
          <p:cNvPr id="80" name="椭圆 19"/>
          <p:cNvSpPr>
            <a:spLocks noChangeArrowheads="1"/>
          </p:cNvSpPr>
          <p:nvPr/>
        </p:nvSpPr>
        <p:spPr bwMode="auto">
          <a:xfrm>
            <a:off x="7139790" y="2931486"/>
            <a:ext cx="54141" cy="47415"/>
          </a:xfrm>
          <a:prstGeom prst="ellipse">
            <a:avLst/>
          </a:prstGeom>
          <a:solidFill>
            <a:schemeClr val="bg1"/>
          </a:solidFill>
          <a:ln w="12700">
            <a:solidFill>
              <a:schemeClr val="bg1"/>
            </a:solidFill>
            <a:round/>
            <a:headEnd/>
            <a:tailEnd/>
          </a:ln>
        </p:spPr>
        <p:txBody>
          <a:bodyPr lIns="63651" tIns="31826" rIns="63651" bIns="31826" anchor="ctr"/>
          <a:lstStyle/>
          <a:p>
            <a:pPr algn="ctr" eaLnBrk="1" hangingPunct="1"/>
            <a:endParaRPr lang="zh-CN" altLang="en-US">
              <a:solidFill>
                <a:srgbClr val="FFFFFF"/>
              </a:solidFill>
            </a:endParaRPr>
          </a:p>
        </p:txBody>
      </p:sp>
      <p:sp>
        <p:nvSpPr>
          <p:cNvPr id="64" name="TextBox 63"/>
          <p:cNvSpPr txBox="1"/>
          <p:nvPr/>
        </p:nvSpPr>
        <p:spPr>
          <a:xfrm>
            <a:off x="3643306" y="2786064"/>
            <a:ext cx="2286016" cy="372050"/>
          </a:xfrm>
          <a:prstGeom prst="rect">
            <a:avLst/>
          </a:prstGeom>
          <a:noFill/>
        </p:spPr>
        <p:txBody>
          <a:bodyPr wrap="square" lIns="63651" tIns="31826" rIns="63651" bIns="31826" rtlCol="0">
            <a:spAutoFit/>
          </a:bodyPr>
          <a:lstStyle/>
          <a:p>
            <a:r>
              <a:rPr lang="en-US" altLang="zh-CN" sz="2000" b="1" dirty="0" smtClean="0">
                <a:solidFill>
                  <a:schemeClr val="bg1"/>
                </a:solidFill>
                <a:latin typeface="微软雅黑" pitchFamily="34" charset="-122"/>
                <a:ea typeface="微软雅黑" pitchFamily="34" charset="-122"/>
              </a:rPr>
              <a:t>THANK  YOU</a:t>
            </a:r>
            <a:endParaRPr lang="zh-CN" altLang="en-US" sz="2000" b="1" dirty="0">
              <a:solidFill>
                <a:schemeClr val="bg1"/>
              </a:solidFill>
              <a:latin typeface="微软雅黑" pitchFamily="34" charset="-122"/>
              <a:ea typeface="微软雅黑" pitchFamily="34" charset="-122"/>
            </a:endParaRPr>
          </a:p>
        </p:txBody>
      </p:sp>
      <p:sp>
        <p:nvSpPr>
          <p:cNvPr id="83" name="矩形 82"/>
          <p:cNvSpPr/>
          <p:nvPr/>
        </p:nvSpPr>
        <p:spPr>
          <a:xfrm>
            <a:off x="2857488" y="1857370"/>
            <a:ext cx="3550972" cy="584775"/>
          </a:xfrm>
          <a:prstGeom prst="rect">
            <a:avLst/>
          </a:prstGeom>
        </p:spPr>
        <p:txBody>
          <a:bodyPr wrap="none">
            <a:spAutoFit/>
          </a:bodyPr>
          <a:lstStyle/>
          <a:p>
            <a:r>
              <a:rPr lang="zh-CN" altLang="en-US" sz="1100" b="1" dirty="0" smtClean="0">
                <a:solidFill>
                  <a:schemeClr val="bg1"/>
                </a:solidFill>
                <a:latin typeface="微软雅黑" pitchFamily="34" charset="-122"/>
                <a:ea typeface="微软雅黑" pitchFamily="34" charset="-122"/>
              </a:rPr>
              <a:t>      </a:t>
            </a:r>
            <a:r>
              <a:rPr lang="zh-CN" altLang="en-US" sz="3200" b="1" dirty="0" smtClean="0">
                <a:solidFill>
                  <a:schemeClr val="bg1"/>
                </a:solidFill>
                <a:latin typeface="微软雅黑" pitchFamily="34" charset="-122"/>
                <a:ea typeface="微软雅黑" pitchFamily="34" charset="-122"/>
              </a:rPr>
              <a:t>相信 相伴 相成就</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F409959A-E68C-456E-AE3E-137DC71A8814}"/>
              </a:ext>
            </a:extLst>
          </p:cNvPr>
          <p:cNvSpPr/>
          <p:nvPr/>
        </p:nvSpPr>
        <p:spPr>
          <a:xfrm>
            <a:off x="-9525" y="409563"/>
            <a:ext cx="295275" cy="519113"/>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eaLnBrk="1" hangingPunct="1">
              <a:defRPr/>
            </a:pPr>
            <a:endParaRPr lang="zh-CN" altLang="en-US"/>
          </a:p>
        </p:txBody>
      </p:sp>
      <p:sp>
        <p:nvSpPr>
          <p:cNvPr id="7" name="文本框 14"/>
          <p:cNvSpPr txBox="1">
            <a:spLocks noChangeArrowheads="1"/>
          </p:cNvSpPr>
          <p:nvPr/>
        </p:nvSpPr>
        <p:spPr bwMode="auto">
          <a:xfrm>
            <a:off x="428596" y="514525"/>
            <a:ext cx="5214974" cy="307777"/>
          </a:xfrm>
          <a:prstGeom prst="rect">
            <a:avLst/>
          </a:prstGeom>
          <a:noFill/>
          <a:ln w="9525">
            <a:noFill/>
            <a:miter lim="800000"/>
            <a:headEnd/>
            <a:tailEnd/>
          </a:ln>
        </p:spPr>
        <p:txBody>
          <a:bodyPr wrap="square" lIns="0" tIns="0" rIns="0" bIns="0" anchor="ctr">
            <a:spAutoFit/>
          </a:bodyPr>
          <a:lstStyle/>
          <a:p>
            <a:pPr algn="ctr">
              <a:spcBef>
                <a:spcPct val="20000"/>
              </a:spcBef>
            </a:pPr>
            <a:r>
              <a:rPr lang="zh-CN" altLang="en-US" sz="2000" b="1" dirty="0" smtClean="0">
                <a:solidFill>
                  <a:schemeClr val="bg1"/>
                </a:solidFill>
                <a:latin typeface="微软雅黑" pitchFamily="34" charset="-122"/>
                <a:ea typeface="微软雅黑" pitchFamily="34" charset="-122"/>
              </a:rPr>
              <a:t>指导案例</a:t>
            </a:r>
            <a:r>
              <a:rPr lang="en-US" altLang="zh-CN" sz="2000" b="1" dirty="0" smtClean="0">
                <a:solidFill>
                  <a:schemeClr val="bg1"/>
                </a:solidFill>
                <a:latin typeface="微软雅黑" pitchFamily="34" charset="-122"/>
                <a:ea typeface="微软雅黑" pitchFamily="34" charset="-122"/>
              </a:rPr>
              <a:t>2:</a:t>
            </a:r>
            <a:r>
              <a:rPr lang="zh-CN" altLang="en-US" sz="2000" b="1" dirty="0" smtClean="0">
                <a:solidFill>
                  <a:schemeClr val="bg1"/>
                </a:solidFill>
                <a:latin typeface="微软雅黑" pitchFamily="34" charset="-122"/>
                <a:ea typeface="微软雅黑" pitchFamily="34" charset="-122"/>
              </a:rPr>
              <a:t>   </a:t>
            </a:r>
            <a:r>
              <a:rPr lang="en-US" altLang="zh-CN" sz="2000" b="1" dirty="0" smtClean="0">
                <a:solidFill>
                  <a:schemeClr val="bg1"/>
                </a:solidFill>
                <a:latin typeface="微软雅黑" pitchFamily="34" charset="-122"/>
                <a:ea typeface="微软雅黑" pitchFamily="34" charset="-122"/>
              </a:rPr>
              <a:t>XX</a:t>
            </a:r>
            <a:r>
              <a:rPr lang="zh-CN" altLang="en-US" sz="2000" b="1" dirty="0" smtClean="0">
                <a:solidFill>
                  <a:schemeClr val="bg1"/>
                </a:solidFill>
                <a:latin typeface="微软雅黑" pitchFamily="34" charset="-122"/>
                <a:ea typeface="微软雅黑" pitchFamily="34" charset="-122"/>
              </a:rPr>
              <a:t>信息服务云平台采购项目投诉</a:t>
            </a:r>
          </a:p>
        </p:txBody>
      </p:sp>
      <p:sp>
        <p:nvSpPr>
          <p:cNvPr id="9" name="TextBox 8"/>
          <p:cNvSpPr txBox="1"/>
          <p:nvPr/>
        </p:nvSpPr>
        <p:spPr>
          <a:xfrm>
            <a:off x="857224" y="1251416"/>
            <a:ext cx="7858180" cy="2308324"/>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en-US" altLang="zh-CN" sz="1600" dirty="0" smtClean="0">
                <a:solidFill>
                  <a:schemeClr val="bg1"/>
                </a:solidFill>
                <a:latin typeface="微软雅黑" pitchFamily="34" charset="-122"/>
                <a:ea typeface="微软雅黑" pitchFamily="34" charset="-122"/>
              </a:rPr>
              <a:t>XX</a:t>
            </a:r>
            <a:r>
              <a:rPr lang="zh-CN" altLang="en-US" sz="1600" dirty="0" smtClean="0">
                <a:solidFill>
                  <a:schemeClr val="bg1"/>
                </a:solidFill>
                <a:latin typeface="微软雅黑" pitchFamily="34" charset="-122"/>
                <a:ea typeface="微软雅黑" pitchFamily="34" charset="-122"/>
              </a:rPr>
              <a:t>信息服务云平台”公开招标，综合评分法。</a:t>
            </a:r>
            <a:r>
              <a:rPr lang="en-US" altLang="zh-CN" sz="1600" dirty="0" smtClean="0">
                <a:solidFill>
                  <a:schemeClr val="bg1"/>
                </a:solidFill>
                <a:latin typeface="微软雅黑" pitchFamily="34" charset="-122"/>
                <a:ea typeface="微软雅黑" pitchFamily="34" charset="-122"/>
              </a:rPr>
              <a:t>G</a:t>
            </a:r>
            <a:r>
              <a:rPr lang="zh-CN" altLang="en-US" sz="1600" dirty="0" smtClean="0">
                <a:solidFill>
                  <a:schemeClr val="bg1"/>
                </a:solidFill>
                <a:latin typeface="微软雅黑" pitchFamily="34" charset="-122"/>
                <a:ea typeface="微软雅黑" pitchFamily="34" charset="-122"/>
              </a:rPr>
              <a:t>公司被推荐为中标供应商。</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随后，</a:t>
            </a:r>
            <a:r>
              <a:rPr lang="en-US" altLang="zh-CN" sz="1600" dirty="0" smtClean="0">
                <a:solidFill>
                  <a:schemeClr val="bg1"/>
                </a:solidFill>
                <a:latin typeface="微软雅黑" pitchFamily="34" charset="-122"/>
                <a:ea typeface="微软雅黑" pitchFamily="34" charset="-122"/>
              </a:rPr>
              <a:t>T</a:t>
            </a:r>
            <a:r>
              <a:rPr lang="zh-CN" altLang="en-US" sz="1600" dirty="0" smtClean="0">
                <a:solidFill>
                  <a:schemeClr val="bg1"/>
                </a:solidFill>
                <a:latin typeface="微软雅黑" pitchFamily="34" charset="-122"/>
                <a:ea typeface="微软雅黑" pitchFamily="34" charset="-122"/>
              </a:rPr>
              <a:t>公司提出质疑并投诉：</a:t>
            </a:r>
            <a:r>
              <a:rPr lang="en-US" altLang="zh-CN" sz="1600" dirty="0" smtClean="0">
                <a:solidFill>
                  <a:schemeClr val="bg1"/>
                </a:solidFill>
                <a:latin typeface="微软雅黑" pitchFamily="34" charset="-122"/>
                <a:ea typeface="微软雅黑" pitchFamily="34" charset="-122"/>
              </a:rPr>
              <a:t>1.</a:t>
            </a:r>
            <a:r>
              <a:rPr lang="zh-CN" altLang="en-US" sz="1600" dirty="0" smtClean="0">
                <a:solidFill>
                  <a:schemeClr val="bg1"/>
                </a:solidFill>
                <a:latin typeface="微软雅黑" pitchFamily="34" charset="-122"/>
                <a:ea typeface="微软雅黑" pitchFamily="34" charset="-122"/>
              </a:rPr>
              <a:t> 确定</a:t>
            </a:r>
            <a:r>
              <a:rPr lang="en-US" altLang="zh-CN" sz="1600" dirty="0" smtClean="0">
                <a:solidFill>
                  <a:schemeClr val="bg1"/>
                </a:solidFill>
                <a:latin typeface="微软雅黑" pitchFamily="34" charset="-122"/>
                <a:ea typeface="微软雅黑" pitchFamily="34" charset="-122"/>
              </a:rPr>
              <a:t>G</a:t>
            </a:r>
            <a:r>
              <a:rPr lang="zh-CN" altLang="en-US" sz="1600" dirty="0" smtClean="0">
                <a:solidFill>
                  <a:schemeClr val="bg1"/>
                </a:solidFill>
                <a:latin typeface="微软雅黑" pitchFamily="34" charset="-122"/>
                <a:ea typeface="微软雅黑" pitchFamily="34" charset="-122"/>
              </a:rPr>
              <a:t>公司为中标供应商，没有体现招标文件“投标软件应优先选择具有自主知识产权的软件”之规定。</a:t>
            </a:r>
            <a:r>
              <a:rPr lang="en-US" altLang="zh-CN" sz="1600" dirty="0" smtClean="0">
                <a:solidFill>
                  <a:schemeClr val="bg1"/>
                </a:solidFill>
                <a:latin typeface="微软雅黑" pitchFamily="34" charset="-122"/>
                <a:ea typeface="微软雅黑" pitchFamily="34" charset="-122"/>
              </a:rPr>
              <a:t>2.</a:t>
            </a:r>
            <a:r>
              <a:rPr lang="zh-CN" altLang="en-US" sz="1600" dirty="0" smtClean="0">
                <a:solidFill>
                  <a:schemeClr val="bg1"/>
                </a:solidFill>
                <a:latin typeface="微软雅黑" pitchFamily="34" charset="-122"/>
                <a:ea typeface="微软雅黑" pitchFamily="34" charset="-122"/>
              </a:rPr>
              <a:t>评审专家严重低估了</a:t>
            </a:r>
            <a:r>
              <a:rPr lang="en-US" altLang="zh-CN" sz="1600" dirty="0" smtClean="0">
                <a:solidFill>
                  <a:schemeClr val="bg1"/>
                </a:solidFill>
                <a:latin typeface="微软雅黑" pitchFamily="34" charset="-122"/>
                <a:ea typeface="微软雅黑" pitchFamily="34" charset="-122"/>
              </a:rPr>
              <a:t>T</a:t>
            </a:r>
            <a:r>
              <a:rPr lang="zh-CN" altLang="en-US" sz="1600" dirty="0" smtClean="0">
                <a:solidFill>
                  <a:schemeClr val="bg1"/>
                </a:solidFill>
                <a:latin typeface="微软雅黑" pitchFamily="34" charset="-122"/>
                <a:ea typeface="微软雅黑" pitchFamily="34" charset="-122"/>
              </a:rPr>
              <a:t>公司在本项目相关行业中的巨大优势。</a:t>
            </a:r>
            <a:r>
              <a:rPr lang="en-US" altLang="zh-CN" sz="1600" dirty="0" smtClean="0">
                <a:solidFill>
                  <a:schemeClr val="bg1"/>
                </a:solidFill>
                <a:latin typeface="微软雅黑" pitchFamily="34" charset="-122"/>
                <a:ea typeface="微软雅黑" pitchFamily="34" charset="-122"/>
              </a:rPr>
              <a:t>3.T</a:t>
            </a:r>
            <a:r>
              <a:rPr lang="zh-CN" altLang="en-US" sz="1600" dirty="0" smtClean="0">
                <a:solidFill>
                  <a:schemeClr val="bg1"/>
                </a:solidFill>
                <a:latin typeface="微软雅黑" pitchFamily="34" charset="-122"/>
                <a:ea typeface="微软雅黑" pitchFamily="34" charset="-122"/>
              </a:rPr>
              <a:t>公司报价低、技术高。</a:t>
            </a:r>
            <a:r>
              <a:rPr lang="en-US" altLang="zh-CN" sz="1600" dirty="0" smtClean="0">
                <a:solidFill>
                  <a:schemeClr val="bg1"/>
                </a:solidFill>
                <a:latin typeface="微软雅黑" pitchFamily="34" charset="-122"/>
                <a:ea typeface="微软雅黑" pitchFamily="34" charset="-122"/>
              </a:rPr>
              <a:t>G</a:t>
            </a:r>
            <a:r>
              <a:rPr lang="zh-CN" altLang="en-US" sz="1600" dirty="0" smtClean="0">
                <a:solidFill>
                  <a:schemeClr val="bg1"/>
                </a:solidFill>
                <a:latin typeface="微软雅黑" pitchFamily="34" charset="-122"/>
                <a:ea typeface="微软雅黑" pitchFamily="34" charset="-122"/>
              </a:rPr>
              <a:t>公司报价高，且是在开标前两天才在经营范围中加入“软件开发” 经营项目，没有承接本项目的能力。</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因缺乏事实依据，财政部驳回了投诉。</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500048"/>
            <a:ext cx="8286808" cy="4524315"/>
          </a:xfrm>
          <a:prstGeom prst="rect">
            <a:avLst/>
          </a:prstGeom>
          <a:noFill/>
        </p:spPr>
        <p:txBody>
          <a:bodyPr wrap="square" rtlCol="0">
            <a:spAutoFit/>
          </a:bodyPr>
          <a:lstStyle/>
          <a:p>
            <a:pPr algn="just">
              <a:lnSpc>
                <a:spcPct val="150000"/>
              </a:lnSpc>
            </a:pPr>
            <a:r>
              <a:rPr lang="zh-CN" altLang="en-US" sz="1600" dirty="0" smtClean="0">
                <a:solidFill>
                  <a:schemeClr val="bg1"/>
                </a:solidFill>
                <a:latin typeface="微软雅黑" pitchFamily="34" charset="-122"/>
                <a:ea typeface="微软雅黑" pitchFamily="34" charset="-122"/>
              </a:rPr>
              <a:t>       </a:t>
            </a:r>
            <a:r>
              <a:rPr lang="zh-CN" altLang="en-US" sz="1600" dirty="0" smtClean="0">
                <a:solidFill>
                  <a:srgbClr val="FFFF00"/>
                </a:solidFill>
                <a:latin typeface="微软雅黑" pitchFamily="34" charset="-122"/>
                <a:ea typeface="微软雅黑" pitchFamily="34" charset="-122"/>
              </a:rPr>
              <a:t>因</a:t>
            </a:r>
            <a:r>
              <a:rPr lang="en-US" altLang="en-US" sz="1600" dirty="0" smtClean="0">
                <a:solidFill>
                  <a:srgbClr val="FFFF00"/>
                </a:solidFill>
                <a:latin typeface="微软雅黑" pitchFamily="34" charset="-122"/>
                <a:ea typeface="微软雅黑" pitchFamily="34" charset="-122"/>
              </a:rPr>
              <a:t>T</a:t>
            </a:r>
            <a:r>
              <a:rPr lang="zh-CN" altLang="en-US" sz="1600" dirty="0" smtClean="0">
                <a:solidFill>
                  <a:srgbClr val="FFFF00"/>
                </a:solidFill>
                <a:latin typeface="微软雅黑" pitchFamily="34" charset="-122"/>
                <a:ea typeface="微软雅黑" pitchFamily="34" charset="-122"/>
              </a:rPr>
              <a:t>公司提供的证据与</a:t>
            </a:r>
            <a:r>
              <a:rPr lang="en-US" altLang="zh-CN" sz="1600" dirty="0" smtClean="0">
                <a:solidFill>
                  <a:srgbClr val="FFFF00"/>
                </a:solidFill>
                <a:latin typeface="微软雅黑" pitchFamily="34" charset="-122"/>
                <a:ea typeface="微软雅黑" pitchFamily="34" charset="-122"/>
              </a:rPr>
              <a:t>G</a:t>
            </a:r>
            <a:r>
              <a:rPr lang="zh-CN" altLang="en-US" sz="1600" dirty="0" smtClean="0">
                <a:solidFill>
                  <a:srgbClr val="FFFF00"/>
                </a:solidFill>
                <a:latin typeface="微软雅黑" pitchFamily="34" charset="-122"/>
                <a:ea typeface="微软雅黑" pitchFamily="34" charset="-122"/>
              </a:rPr>
              <a:t>公司投标文件的页眉、骑缝章等一致，财政部启动调查取证程序，请</a:t>
            </a:r>
            <a:r>
              <a:rPr lang="en-US" altLang="zh-CN" sz="1600" dirty="0" smtClean="0">
                <a:solidFill>
                  <a:srgbClr val="FFFF00"/>
                </a:solidFill>
                <a:latin typeface="微软雅黑" pitchFamily="34" charset="-122"/>
                <a:ea typeface="微软雅黑" pitchFamily="34" charset="-122"/>
              </a:rPr>
              <a:t>T</a:t>
            </a:r>
            <a:r>
              <a:rPr lang="zh-CN" altLang="en-US" sz="1600" dirty="0" smtClean="0">
                <a:solidFill>
                  <a:srgbClr val="FFFF00"/>
                </a:solidFill>
                <a:latin typeface="微软雅黑" pitchFamily="34" charset="-122"/>
                <a:ea typeface="微软雅黑" pitchFamily="34" charset="-122"/>
              </a:rPr>
              <a:t>公司就证据材料来源进行说明。</a:t>
            </a:r>
            <a:r>
              <a:rPr lang="en-US" altLang="zh-CN" sz="1600" dirty="0" smtClean="0">
                <a:solidFill>
                  <a:srgbClr val="FFFF00"/>
                </a:solidFill>
                <a:latin typeface="微软雅黑" pitchFamily="34" charset="-122"/>
                <a:ea typeface="微软雅黑" pitchFamily="34" charset="-122"/>
              </a:rPr>
              <a:t>T</a:t>
            </a:r>
            <a:r>
              <a:rPr lang="zh-CN" altLang="en-US" sz="1600" dirty="0" smtClean="0">
                <a:solidFill>
                  <a:srgbClr val="FFFF00"/>
                </a:solidFill>
                <a:latin typeface="微软雅黑" pitchFamily="34" charset="-122"/>
                <a:ea typeface="微软雅黑" pitchFamily="34" charset="-122"/>
              </a:rPr>
              <a:t>答复：在代理机构经办人办公室拍照而来。</a:t>
            </a:r>
            <a:endParaRPr lang="en-US" altLang="zh-CN" sz="1600" dirty="0" smtClean="0">
              <a:solidFill>
                <a:srgbClr val="FFFF00"/>
              </a:solidFill>
              <a:latin typeface="微软雅黑" pitchFamily="34" charset="-122"/>
              <a:ea typeface="微软雅黑" pitchFamily="34" charset="-122"/>
            </a:endParaRPr>
          </a:p>
          <a:p>
            <a:pPr algn="just">
              <a:lnSpc>
                <a:spcPct val="150000"/>
              </a:lnSpc>
            </a:pPr>
            <a:endParaRPr lang="en-US" altLang="zh-CN" sz="1600" dirty="0" smtClean="0">
              <a:solidFill>
                <a:srgbClr val="FFFF00"/>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问题：</a:t>
            </a:r>
            <a:r>
              <a:rPr lang="zh-CN" altLang="en-US" sz="1600" dirty="0" smtClean="0">
                <a:solidFill>
                  <a:schemeClr val="bg1"/>
                </a:solidFill>
                <a:latin typeface="微软雅黑" pitchFamily="34" charset="-122"/>
                <a:ea typeface="微软雅黑" pitchFamily="34" charset="-122"/>
              </a:rPr>
              <a:t>① 综合评分法，价格最低一定中标吗？</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②“必要的证明材料”是“完备的证明材料”吗？“谁主张谁举证”，适合政府采</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en-US" altLang="zh-CN" sz="1600" dirty="0" smtClean="0">
                <a:solidFill>
                  <a:schemeClr val="bg1"/>
                </a:solidFill>
                <a:latin typeface="微软雅黑" pitchFamily="34" charset="-122"/>
                <a:ea typeface="微软雅黑" pitchFamily="34" charset="-122"/>
              </a:rPr>
              <a:t>               </a:t>
            </a:r>
            <a:r>
              <a:rPr lang="zh-CN" altLang="en-US" sz="1600" dirty="0" smtClean="0">
                <a:solidFill>
                  <a:schemeClr val="bg1"/>
                </a:solidFill>
                <a:latin typeface="微软雅黑" pitchFamily="34" charset="-122"/>
                <a:ea typeface="微软雅黑" pitchFamily="34" charset="-122"/>
              </a:rPr>
              <a:t>购质疑投诉吗？</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行政处罚：</a:t>
            </a:r>
            <a:r>
              <a:rPr lang="zh-CN" altLang="en-US" sz="1600" dirty="0" smtClean="0">
                <a:solidFill>
                  <a:schemeClr val="bg1"/>
                </a:solidFill>
                <a:latin typeface="微软雅黑" pitchFamily="34" charset="-122"/>
                <a:ea typeface="微软雅黑" pitchFamily="34" charset="-122"/>
              </a:rPr>
              <a:t>列入不良行为记录名单，一年内禁止参加政府采购活动。</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处理理由</a:t>
            </a:r>
            <a:r>
              <a:rPr lang="zh-CN" altLang="en-US" sz="1600" dirty="0" smtClean="0">
                <a:solidFill>
                  <a:srgbClr val="FFFF00"/>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以偷拍的非法手段取得证明材料进行投诉。</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法律依据：</a:t>
            </a:r>
            <a:r>
              <a:rPr lang="en-US" altLang="zh-CN" sz="1600" b="1"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政府采购法实施条例</a:t>
            </a:r>
            <a:r>
              <a:rPr lang="en-US" altLang="zh-CN" sz="1600" b="1"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第五十七条、第七十三条。</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b="1" dirty="0" smtClean="0">
                <a:solidFill>
                  <a:srgbClr val="FFFF00"/>
                </a:solidFill>
                <a:latin typeface="微软雅黑" pitchFamily="34" charset="-122"/>
                <a:ea typeface="微软雅黑" pitchFamily="34" charset="-122"/>
              </a:rPr>
              <a:t>提醒：</a:t>
            </a:r>
            <a:r>
              <a:rPr lang="zh-CN" altLang="en-US" sz="1600" dirty="0" smtClean="0">
                <a:solidFill>
                  <a:schemeClr val="bg1"/>
                </a:solidFill>
                <a:latin typeface="微软雅黑" pitchFamily="34" charset="-122"/>
                <a:ea typeface="微软雅黑" pitchFamily="34" charset="-122"/>
              </a:rPr>
              <a:t>①采购代理机构应做好对采购文件的保密工作。</a:t>
            </a:r>
            <a:endParaRPr lang="en-US" altLang="zh-CN" sz="1600" dirty="0" smtClean="0">
              <a:solidFill>
                <a:schemeClr val="bg1"/>
              </a:solidFill>
              <a:latin typeface="微软雅黑" pitchFamily="34" charset="-122"/>
              <a:ea typeface="微软雅黑" pitchFamily="34" charset="-122"/>
            </a:endParaRPr>
          </a:p>
          <a:p>
            <a:pPr algn="just">
              <a:lnSpc>
                <a:spcPct val="150000"/>
              </a:lnSpc>
            </a:pPr>
            <a:r>
              <a:rPr lang="zh-CN" altLang="en-US" sz="1600" dirty="0" smtClean="0">
                <a:solidFill>
                  <a:schemeClr val="bg1"/>
                </a:solidFill>
                <a:latin typeface="微软雅黑" pitchFamily="34" charset="-122"/>
                <a:ea typeface="微软雅黑" pitchFamily="34" charset="-122"/>
              </a:rPr>
              <a:t>          ②营业执照中经营范围没有“软件开发”项，招标文件也无要求，但有业绩证明具有承接项目能力，供应商可以中标。</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3210</TotalTime>
  <Words>6852</Words>
  <Application>Microsoft Office PowerPoint</Application>
  <PresentationFormat>全屏显示(16:9)</PresentationFormat>
  <Paragraphs>411</Paragraphs>
  <Slides>77</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77</vt:i4>
      </vt:variant>
    </vt:vector>
  </HeadingPairs>
  <TitlesOfParts>
    <vt:vector size="79" baseType="lpstr">
      <vt:lpstr>Office 主题</vt:lpstr>
      <vt:lpstr>Worksheet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Ocean</dc:creator>
  <cp:lastModifiedBy>User</cp:lastModifiedBy>
  <cp:revision>375</cp:revision>
  <dcterms:created xsi:type="dcterms:W3CDTF">2017-07-12T07:54:47Z</dcterms:created>
  <dcterms:modified xsi:type="dcterms:W3CDTF">2018-01-05T11:08:17Z</dcterms:modified>
</cp:coreProperties>
</file>